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699" r:id="rId4"/>
  </p:sldMasterIdLst>
  <p:notesMasterIdLst>
    <p:notesMasterId r:id="rId6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41" r:id="rId17"/>
    <p:sldId id="559" r:id="rId18"/>
    <p:sldId id="560" r:id="rId19"/>
    <p:sldId id="340" r:id="rId20"/>
    <p:sldId id="269" r:id="rId21"/>
    <p:sldId id="270" r:id="rId22"/>
    <p:sldId id="279" r:id="rId23"/>
    <p:sldId id="286" r:id="rId24"/>
    <p:sldId id="563" r:id="rId25"/>
    <p:sldId id="320" r:id="rId26"/>
    <p:sldId id="348" r:id="rId27"/>
    <p:sldId id="349" r:id="rId28"/>
    <p:sldId id="352" r:id="rId29"/>
    <p:sldId id="355" r:id="rId30"/>
    <p:sldId id="358" r:id="rId31"/>
    <p:sldId id="564" r:id="rId32"/>
    <p:sldId id="353" r:id="rId33"/>
    <p:sldId id="566" r:id="rId34"/>
    <p:sldId id="356" r:id="rId35"/>
    <p:sldId id="565" r:id="rId36"/>
    <p:sldId id="562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557" r:id="rId47"/>
    <p:sldId id="550" r:id="rId48"/>
    <p:sldId id="555" r:id="rId49"/>
    <p:sldId id="335" r:id="rId50"/>
    <p:sldId id="558" r:id="rId51"/>
    <p:sldId id="311" r:id="rId52"/>
    <p:sldId id="552" r:id="rId53"/>
    <p:sldId id="334" r:id="rId54"/>
    <p:sldId id="551" r:id="rId55"/>
    <p:sldId id="324" r:id="rId56"/>
    <p:sldId id="325" r:id="rId57"/>
    <p:sldId id="554" r:id="rId58"/>
    <p:sldId id="328" r:id="rId59"/>
    <p:sldId id="318" r:id="rId60"/>
    <p:sldId id="344" r:id="rId61"/>
    <p:sldId id="345" r:id="rId62"/>
    <p:sldId id="332" r:id="rId6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1E1E1E"/>
    <a:srgbClr val="719032"/>
    <a:srgbClr val="FF00FF"/>
    <a:srgbClr val="33CC33"/>
    <a:srgbClr val="008000"/>
    <a:srgbClr val="99FF99"/>
    <a:srgbClr val="92501A"/>
    <a:srgbClr val="C4681B"/>
    <a:srgbClr val="2582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91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9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8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5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7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8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22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0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86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185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836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595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40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6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457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346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3385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99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152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4002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6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819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760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834390"/>
            <a:ext cx="6346574" cy="4271507"/>
          </a:xfrm>
        </p:spPr>
        <p:txBody>
          <a:bodyPr>
            <a:normAutofit/>
          </a:bodyPr>
          <a:lstStyle/>
          <a:p>
            <a:r>
              <a:rPr lang="en-AU" sz="2800" dirty="0"/>
              <a:t>It’s an R package (yes, this is good)</a:t>
            </a:r>
          </a:p>
          <a:p>
            <a:r>
              <a:rPr lang="en-AU" sz="2800" dirty="0"/>
              <a:t>First released on CRAN in 2016</a:t>
            </a:r>
          </a:p>
          <a:p>
            <a:r>
              <a:rPr lang="en-AU" sz="2800" dirty="0"/>
              <a:t>Highly flexible interface</a:t>
            </a:r>
          </a:p>
          <a:p>
            <a:r>
              <a:rPr lang="en-AU" sz="2800" dirty="0"/>
              <a:t>Supports tabular and GIS data formats</a:t>
            </a:r>
          </a:p>
          <a:p>
            <a:r>
              <a:rPr lang="en-AU" sz="2800" dirty="0"/>
              <a:t>Supports multiple zones/actions</a:t>
            </a:r>
          </a:p>
          <a:p>
            <a:r>
              <a:rPr lang="en-AU" sz="2800" dirty="0"/>
              <a:t>Powered by open source and commercial exact algorithm solvers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89" y="1054820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C00A8-5374-C42E-8514-3528359B94F7}"/>
              </a:ext>
            </a:extLst>
          </p:cNvPr>
          <p:cNvSpPr txBox="1"/>
          <p:nvPr/>
        </p:nvSpPr>
        <p:spPr>
          <a:xfrm>
            <a:off x="6678631" y="2651760"/>
            <a:ext cx="215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/>
              <a:t>prioritizr.net</a:t>
            </a:r>
          </a:p>
        </p:txBody>
      </p:sp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10" y="-30977"/>
            <a:ext cx="4701540" cy="857250"/>
          </a:xfrm>
        </p:spPr>
        <p:txBody>
          <a:bodyPr>
            <a:noAutofit/>
          </a:bodyPr>
          <a:lstStyle/>
          <a:p>
            <a:r>
              <a:rPr lang="en-AU" dirty="0"/>
              <a:t>Who uses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81050"/>
            <a:ext cx="5815839" cy="4271507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85 scientific publications used it for generating prioritizations</a:t>
            </a:r>
          </a:p>
          <a:p>
            <a:r>
              <a:rPr lang="en-AU" sz="2800" dirty="0"/>
              <a:t>Conservation International, Nature conservancy Canada, UN Biodiversity Lab, </a:t>
            </a:r>
            <a:r>
              <a:rPr lang="en-AU" sz="2800" dirty="0" err="1"/>
              <a:t>Waitt</a:t>
            </a:r>
            <a:r>
              <a:rPr lang="en-AU" sz="2800" dirty="0"/>
              <a:t> Institute </a:t>
            </a:r>
          </a:p>
          <a:p>
            <a:r>
              <a:rPr lang="en-AU" sz="2800" dirty="0"/>
              <a:t>Helped inform planning for Government of </a:t>
            </a:r>
            <a:r>
              <a:rPr lang="en-AU" sz="2800" dirty="0" err="1"/>
              <a:t>Monsterrat</a:t>
            </a:r>
            <a:r>
              <a:rPr lang="en-AU" sz="2800" dirty="0"/>
              <a:t>, Scottish Government, US Geological Survey, Governments of the Maldives and the Federated States of Micronesia</a:t>
            </a:r>
          </a:p>
          <a:p>
            <a:endParaRPr lang="en-AU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94D4FC-9895-8D22-45F8-A07FAD9C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11" y="862716"/>
            <a:ext cx="3269409" cy="21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A38BD-8845-F4E8-358C-D09837931F92}"/>
              </a:ext>
            </a:extLst>
          </p:cNvPr>
          <p:cNvSpPr txBox="1"/>
          <p:nvPr/>
        </p:nvSpPr>
        <p:spPr>
          <a:xfrm>
            <a:off x="6281549" y="364608"/>
            <a:ext cx="224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Web site visitors</a:t>
            </a:r>
          </a:p>
        </p:txBody>
      </p:sp>
    </p:spTree>
    <p:extLst>
      <p:ext uri="{BB962C8B-B14F-4D97-AF65-F5344CB8AC3E}">
        <p14:creationId xmlns:p14="http://schemas.microsoft.com/office/powerpoint/2010/main" val="162947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1B7D53-FBD7-5B5F-85D9-116E0CE8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1600"/>
            <a:ext cx="8229600" cy="857250"/>
          </a:xfrm>
        </p:spPr>
        <p:txBody>
          <a:bodyPr>
            <a:normAutofit/>
          </a:bodyPr>
          <a:lstStyle/>
          <a:p>
            <a:r>
              <a:rPr lang="en-AU" sz="4000" dirty="0"/>
              <a:t>Recent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103F2-50C0-4C54-D76F-46A97EFB9B32}"/>
              </a:ext>
            </a:extLst>
          </p:cNvPr>
          <p:cNvSpPr txBox="1"/>
          <p:nvPr/>
        </p:nvSpPr>
        <p:spPr>
          <a:xfrm>
            <a:off x="0" y="2368550"/>
            <a:ext cx="374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Priority areas for ecosystem services and biodiversity conservation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48C73011-5319-90DA-85D0-467AF22E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81840" y="622536"/>
            <a:ext cx="3180548" cy="174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thumbnail fx1">
            <a:extLst>
              <a:ext uri="{FF2B5EF4-FFF2-40B4-BE49-F238E27FC236}">
                <a16:creationId xmlns:a16="http://schemas.microsoft.com/office/drawing/2014/main" id="{97FE63F2-AB39-D209-63BD-7C0B3874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229" y="731418"/>
            <a:ext cx="1643977" cy="16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37DAC-7B45-D336-4252-CF8027F8BA1A}"/>
              </a:ext>
            </a:extLst>
          </p:cNvPr>
          <p:cNvSpPr txBox="1"/>
          <p:nvPr/>
        </p:nvSpPr>
        <p:spPr>
          <a:xfrm>
            <a:off x="6322988" y="2410253"/>
            <a:ext cx="276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Cross-sectoral marine planning in the high seas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769218-08C8-BF8B-86F7-47CDD7B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22" y="655218"/>
            <a:ext cx="2033775" cy="153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9F4BD-EF28-C2DD-CF50-95B754C479DC}"/>
              </a:ext>
            </a:extLst>
          </p:cNvPr>
          <p:cNvSpPr txBox="1"/>
          <p:nvPr/>
        </p:nvSpPr>
        <p:spPr>
          <a:xfrm>
            <a:off x="4016722" y="2252872"/>
            <a:ext cx="2033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National-scale priority areas for protected areas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464AA-93B3-5727-E068-6D79E59610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99" t="31407" r="31789" b="10924"/>
          <a:stretch/>
        </p:blipFill>
        <p:spPr>
          <a:xfrm>
            <a:off x="318904" y="3481090"/>
            <a:ext cx="1307775" cy="1363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B77ED-E019-5EDB-22FB-918EFFE3D065}"/>
              </a:ext>
            </a:extLst>
          </p:cNvPr>
          <p:cNvSpPr txBox="1"/>
          <p:nvPr/>
        </p:nvSpPr>
        <p:spPr>
          <a:xfrm>
            <a:off x="6152375" y="3424198"/>
            <a:ext cx="2634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Priority areas to remove in-stream barriers for salmon connectivity </a:t>
            </a:r>
          </a:p>
          <a:p>
            <a:pPr algn="ctr"/>
            <a:r>
              <a:rPr lang="en-AU" dirty="0"/>
              <a:t>(e.g. dams, weirs, road culverts, pump stations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0115F-E9D0-7304-AE54-EDA462873C03}"/>
              </a:ext>
            </a:extLst>
          </p:cNvPr>
          <p:cNvSpPr txBox="1"/>
          <p:nvPr/>
        </p:nvSpPr>
        <p:spPr>
          <a:xfrm>
            <a:off x="428592" y="3014881"/>
            <a:ext cx="28870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 err="1"/>
              <a:t>Neugarten</a:t>
            </a:r>
            <a:r>
              <a:rPr lang="en-AU" sz="1050" dirty="0"/>
              <a:t> et al. (2024) Nature Comms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6D9C9-119A-A602-39C4-60A6CF19D9E9}"/>
              </a:ext>
            </a:extLst>
          </p:cNvPr>
          <p:cNvSpPr txBox="1"/>
          <p:nvPr/>
        </p:nvSpPr>
        <p:spPr>
          <a:xfrm>
            <a:off x="4278184" y="3133542"/>
            <a:ext cx="1510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Du et al. (2024) </a:t>
            </a:r>
            <a:r>
              <a:rPr lang="fr-FR" sz="1000" dirty="0" err="1"/>
              <a:t>Ecol</a:t>
            </a:r>
            <a:r>
              <a:rPr lang="fr-FR" sz="1000" dirty="0"/>
              <a:t> Indic</a:t>
            </a:r>
            <a:endParaRPr lang="en-AU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8D31D6-400A-57BB-7C79-7255A019FCDD}"/>
              </a:ext>
            </a:extLst>
          </p:cNvPr>
          <p:cNvSpPr txBox="1"/>
          <p:nvPr/>
        </p:nvSpPr>
        <p:spPr>
          <a:xfrm>
            <a:off x="6774894" y="3056583"/>
            <a:ext cx="1860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 dirty="0" err="1"/>
              <a:t>Fourchalt</a:t>
            </a:r>
            <a:r>
              <a:rPr lang="en-AU" sz="900" dirty="0"/>
              <a:t> et al. (2024) One Earth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7CAB1-ADD3-9AD0-3D48-5D424E462218}"/>
              </a:ext>
            </a:extLst>
          </p:cNvPr>
          <p:cNvSpPr txBox="1"/>
          <p:nvPr/>
        </p:nvSpPr>
        <p:spPr>
          <a:xfrm>
            <a:off x="241893" y="4907556"/>
            <a:ext cx="49852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 err="1"/>
              <a:t>Boussarie</a:t>
            </a:r>
            <a:r>
              <a:rPr lang="fr-FR" sz="900" dirty="0"/>
              <a:t> et al. (2023) J </a:t>
            </a:r>
            <a:r>
              <a:rPr lang="fr-FR" sz="900" dirty="0" err="1"/>
              <a:t>Env</a:t>
            </a:r>
            <a:r>
              <a:rPr lang="fr-FR" sz="900" dirty="0"/>
              <a:t> </a:t>
            </a:r>
            <a:r>
              <a:rPr lang="fr-FR" sz="900" dirty="0" err="1"/>
              <a:t>Managem</a:t>
            </a:r>
            <a:endParaRPr lang="en-AU" sz="900" dirty="0"/>
          </a:p>
        </p:txBody>
      </p:sp>
      <p:pic>
        <p:nvPicPr>
          <p:cNvPr id="1032" name="Picture 8" descr="Details are in the caption following the image">
            <a:extLst>
              <a:ext uri="{FF2B5EF4-FFF2-40B4-BE49-F238E27FC236}">
                <a16:creationId xmlns:a16="http://schemas.microsoft.com/office/drawing/2014/main" id="{02B0F74B-6A7B-5639-7B5E-8B41C2CB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4" y="3451871"/>
            <a:ext cx="2017942" cy="155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9032F6-A33A-5610-338C-E1DAF8E99035}"/>
              </a:ext>
            </a:extLst>
          </p:cNvPr>
          <p:cNvSpPr txBox="1"/>
          <p:nvPr/>
        </p:nvSpPr>
        <p:spPr>
          <a:xfrm>
            <a:off x="1779079" y="3714951"/>
            <a:ext cx="1967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Priority areas for renewable energy areas and marine protected areas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9AE8C9-9A69-83E6-9147-D1CDD3F89388}"/>
              </a:ext>
            </a:extLst>
          </p:cNvPr>
          <p:cNvSpPr txBox="1"/>
          <p:nvPr/>
        </p:nvSpPr>
        <p:spPr>
          <a:xfrm>
            <a:off x="6622954" y="4844634"/>
            <a:ext cx="326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Finn et al. (2023) Cons Sci </a:t>
            </a:r>
            <a:r>
              <a:rPr lang="en-AU" sz="1050" dirty="0" err="1"/>
              <a:t>Prac</a:t>
            </a:r>
            <a:endParaRPr lang="en-AU" sz="1050" dirty="0"/>
          </a:p>
        </p:txBody>
      </p:sp>
    </p:spTree>
    <p:extLst>
      <p:ext uri="{BB962C8B-B14F-4D97-AF65-F5344CB8AC3E}">
        <p14:creationId xmlns:p14="http://schemas.microsoft.com/office/powerpoint/2010/main" val="283564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351181" y="4809217"/>
            <a:ext cx="28090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Better 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Faster too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686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rcRect t="14971"/>
          <a:stretch/>
        </p:blipFill>
        <p:spPr>
          <a:xfrm>
            <a:off x="5129252" y="3537792"/>
            <a:ext cx="3474028" cy="1246314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3"/>
          <a:stretch/>
        </p:blipFill>
        <p:spPr>
          <a:xfrm>
            <a:off x="-268650" y="3422239"/>
            <a:ext cx="4538702" cy="1477419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53643" y="856800"/>
            <a:ext cx="2451959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Allison Binley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Amanda Martin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Angela Brennan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Brandon Edwards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Caitlyn Proctor</a:t>
            </a:r>
          </a:p>
          <a:p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Dobrochna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Delsen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185204" y="85680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Emma Hudgins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Martin Jung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Matthew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Strimas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-Mackey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Iadine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Chadès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Hugh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Possingham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Jaimie Vincent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5063575" y="85680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Jenny McCune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Joseph Bennett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Josie Hughes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Lenore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Fahrig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Melissa Chapman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Nina Morell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112758" y="856800"/>
            <a:ext cx="2052581" cy="2279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Peter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Arcese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Piero Visconti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Richard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Pither</a:t>
            </a:r>
            <a:endParaRPr 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Virgilio Hermoso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9">
            <a:extLst>
              <a:ext uri="{FF2B5EF4-FFF2-40B4-BE49-F238E27FC236}">
                <a16:creationId xmlns:a16="http://schemas.microsoft.com/office/drawing/2014/main" id="{19A5925D-A5D0-8440-0AC5-A33D4F48ED45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719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606689" y="2889642"/>
            <a:ext cx="1106280" cy="115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on 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threats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6360" y="2898944"/>
            <a:ext cx="1086480" cy="1270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understand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threat impacts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719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rgbClr val="7F7F7F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>
              <a:solidFill>
                <a:srgbClr val="33CC33"/>
              </a:solidFill>
            </a:endParaRPr>
          </a:p>
        </p:txBody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>
              <a:solidFill>
                <a:srgbClr val="33CC33"/>
              </a:solidFill>
            </a:endParaRPr>
          </a:p>
        </p:txBody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rgbClr val="7F7F7F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>
              <a:solidFill>
                <a:srgbClr val="33CC33"/>
              </a:solidFill>
            </a:endParaRPr>
          </a:p>
        </p:txBody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rgbClr val="7F7F7F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>
              <a:solidFill>
                <a:srgbClr val="33CC33"/>
              </a:solidFill>
            </a:endParaRPr>
          </a:p>
        </p:txBody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F8D71-B4BF-71EC-7F6F-763A4578358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52853" y="740520"/>
            <a:ext cx="360178" cy="360178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6C0409-64C6-06E7-3643-2A1C8C5532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16" y="1087278"/>
            <a:ext cx="353790" cy="35379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D6CC4C-E72C-3992-1D24-B1C02B27369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0" y="492176"/>
            <a:ext cx="361080" cy="361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CB659F-0604-EA3F-9BCB-C7A80DD415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374173" y="660626"/>
            <a:ext cx="203374" cy="203374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916E840-49C9-9455-E94E-05E20A6CF7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87" y="1160506"/>
            <a:ext cx="210914" cy="210914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7CF541C-E3FE-9FCF-3E7A-20FA283FAD8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12" y="611713"/>
            <a:ext cx="144650" cy="144650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1B18AF-D39B-BD1A-2BB1-4A92FF92484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3" y="806716"/>
            <a:ext cx="353790" cy="35379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9968FB-3ED4-B4AC-0369-461CB110382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79" y="909439"/>
            <a:ext cx="210914" cy="21091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F4B99D-AF17-B4D8-7321-91627A0ABC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5" y="731612"/>
            <a:ext cx="144649" cy="144649"/>
          </a:xfrm>
          <a:prstGeom prst="rect">
            <a:avLst/>
          </a:prstGeom>
        </p:spPr>
      </p:pic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33C682-3416-2E6B-0962-AF0C924E16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62" y="1046295"/>
            <a:ext cx="353790" cy="353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61498-73F1-3604-6893-19100B5CEF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27836" y="618302"/>
            <a:ext cx="360178" cy="360178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E20224-351E-0DB7-38E5-E9EE4F6E7FE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65" y="571651"/>
            <a:ext cx="361080" cy="36108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3AA67C-9276-DED2-713A-CA2AEFF647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65" y="889280"/>
            <a:ext cx="353790" cy="3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europe with lights&#10;&#10;Description automatically generated">
            <a:extLst>
              <a:ext uri="{FF2B5EF4-FFF2-40B4-BE49-F238E27FC236}">
                <a16:creationId xmlns:a16="http://schemas.microsoft.com/office/drawing/2014/main" id="{24DA2697-B577-A6DF-9849-4C83D171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1020726"/>
            <a:ext cx="3829185" cy="1887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9" y="75431"/>
            <a:ext cx="5355203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European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C2EB-FD81-DBEF-5323-28C15E89A2E6}"/>
              </a:ext>
            </a:extLst>
          </p:cNvPr>
          <p:cNvSpPr txBox="1"/>
          <p:nvPr/>
        </p:nvSpPr>
        <p:spPr>
          <a:xfrm>
            <a:off x="90682" y="899740"/>
            <a:ext cx="5010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Majority of terrestrial vertebrate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81 amphibian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378 bird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15</a:t>
            </a:r>
            <a:r>
              <a:rPr lang="en-AU" sz="2000" dirty="0">
                <a:solidFill>
                  <a:prstClr val="white"/>
                </a:solidFill>
                <a:latin typeface="Arial"/>
              </a:rPr>
              <a:t>6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 mammal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95 reptile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43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10 × 10 km resolution planning units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Conservation benefit for a species = amount of threat-free habitat in conservation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223B6-62D5-5CCF-DF2E-78A77FA01DAE}"/>
              </a:ext>
            </a:extLst>
          </p:cNvPr>
          <p:cNvSpPr txBox="1"/>
          <p:nvPr/>
        </p:nvSpPr>
        <p:spPr>
          <a:xfrm>
            <a:off x="5162977" y="1080840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Human pressure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DBCB694-436A-F9E5-3366-409BFCB9CE9F}"/>
              </a:ext>
            </a:extLst>
          </p:cNvPr>
          <p:cNvSpPr/>
          <p:nvPr/>
        </p:nvSpPr>
        <p:spPr>
          <a:xfrm>
            <a:off x="6926370" y="4810828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 descr="A map of europe with green spots&#10;&#10;Description automatically generated">
            <a:extLst>
              <a:ext uri="{FF2B5EF4-FFF2-40B4-BE49-F238E27FC236}">
                <a16:creationId xmlns:a16="http://schemas.microsoft.com/office/drawing/2014/main" id="{23271071-0EA8-D99B-CD91-17FB16F7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2994131"/>
            <a:ext cx="3829185" cy="1887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0B52D-0157-9274-5E4B-1F80E92CE949}"/>
              </a:ext>
            </a:extLst>
          </p:cNvPr>
          <p:cNvSpPr txBox="1"/>
          <p:nvPr/>
        </p:nvSpPr>
        <p:spPr>
          <a:xfrm>
            <a:off x="5164007" y="3047864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Protected areas</a:t>
            </a:r>
          </a:p>
        </p:txBody>
      </p:sp>
    </p:spTree>
    <p:extLst>
      <p:ext uri="{BB962C8B-B14F-4D97-AF65-F5344CB8AC3E}">
        <p14:creationId xmlns:p14="http://schemas.microsoft.com/office/powerpoint/2010/main" val="199766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4" y="133350"/>
            <a:ext cx="232498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3296-F469-FFED-3E80-85C885797014}"/>
              </a:ext>
            </a:extLst>
          </p:cNvPr>
          <p:cNvSpPr txBox="1"/>
          <p:nvPr/>
        </p:nvSpPr>
        <p:spPr>
          <a:xfrm>
            <a:off x="248045" y="1221391"/>
            <a:ext cx="23249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C000"/>
                </a:solidFill>
              </a:rPr>
              <a:t>P = Permanent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R = Restoration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Management costs modelled using human footprint index as surrogate for opportunity costs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4C1AEC19-3BEC-48CA-48A8-C1EFA8CE37FF}"/>
              </a:ext>
            </a:extLst>
          </p:cNvPr>
          <p:cNvSpPr/>
          <p:nvPr/>
        </p:nvSpPr>
        <p:spPr>
          <a:xfrm>
            <a:off x="99086" y="4841491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0930CF-280F-748B-AC67-E591DC3B87E8}"/>
              </a:ext>
            </a:extLst>
          </p:cNvPr>
          <p:cNvGrpSpPr/>
          <p:nvPr/>
        </p:nvGrpSpPr>
        <p:grpSpPr>
          <a:xfrm>
            <a:off x="2834639" y="91440"/>
            <a:ext cx="6210275" cy="4946142"/>
            <a:chOff x="2834639" y="64008"/>
            <a:chExt cx="6210275" cy="49461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6310E-2242-A863-3140-A373C0AB59F7}"/>
                </a:ext>
              </a:extLst>
            </p:cNvPr>
            <p:cNvSpPr/>
            <p:nvPr/>
          </p:nvSpPr>
          <p:spPr>
            <a:xfrm>
              <a:off x="2834639" y="64008"/>
              <a:ext cx="6210275" cy="4946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9A6C18-3407-29D7-C5D2-6D771C443E7C}"/>
                </a:ext>
              </a:extLst>
            </p:cNvPr>
            <p:cNvGrpSpPr/>
            <p:nvPr/>
          </p:nvGrpSpPr>
          <p:grpSpPr>
            <a:xfrm>
              <a:off x="2865615" y="105918"/>
              <a:ext cx="6110733" cy="4876800"/>
              <a:chOff x="2911335" y="133350"/>
              <a:chExt cx="6110733" cy="4876800"/>
            </a:xfrm>
          </p:grpSpPr>
          <p:pic>
            <p:nvPicPr>
              <p:cNvPr id="8" name="Picture 7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ECBB141F-748B-EAC2-908A-ECE013E73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068" y="133350"/>
                <a:ext cx="6096000" cy="48768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48706-3CB6-505F-D74C-43797A481CC4}"/>
                  </a:ext>
                </a:extLst>
              </p:cNvPr>
              <p:cNvSpPr txBox="1"/>
              <p:nvPr/>
            </p:nvSpPr>
            <p:spPr>
              <a:xfrm>
                <a:off x="2926068" y="3431786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53C0-0DAB-570A-CA62-18B9F21EC8F0}"/>
                  </a:ext>
                </a:extLst>
              </p:cNvPr>
              <p:cNvSpPr txBox="1"/>
              <p:nvPr/>
            </p:nvSpPr>
            <p:spPr>
              <a:xfrm>
                <a:off x="2911335" y="990150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7814D-5417-C0FD-48AB-414F796876E4}"/>
                  </a:ext>
                </a:extLst>
              </p:cNvPr>
              <p:cNvSpPr txBox="1"/>
              <p:nvPr/>
            </p:nvSpPr>
            <p:spPr>
              <a:xfrm>
                <a:off x="4993119" y="971862"/>
                <a:ext cx="273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BB29B-4660-A939-69E3-A7E6F704AD8F}"/>
                  </a:ext>
                </a:extLst>
              </p:cNvPr>
              <p:cNvSpPr txBox="1"/>
              <p:nvPr/>
            </p:nvSpPr>
            <p:spPr>
              <a:xfrm>
                <a:off x="6967728" y="22024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EBB5F-5B91-4EEB-817B-28BD3602CB68}"/>
                  </a:ext>
                </a:extLst>
              </p:cNvPr>
              <p:cNvSpPr txBox="1"/>
              <p:nvPr/>
            </p:nvSpPr>
            <p:spPr>
              <a:xfrm>
                <a:off x="4986769" y="22029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D2D36-E41F-2506-EBF0-9C7E2EFD2357}"/>
                  </a:ext>
                </a:extLst>
              </p:cNvPr>
              <p:cNvSpPr txBox="1"/>
              <p:nvPr/>
            </p:nvSpPr>
            <p:spPr>
              <a:xfrm>
                <a:off x="2911335" y="2221206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0280-DE1B-BCD9-C526-8C677591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8437"/>
            <a:ext cx="8229240" cy="85680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Mapping suitable habitat for species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BEAA4-D5CD-34F0-527C-9EA520EF3A83}"/>
              </a:ext>
            </a:extLst>
          </p:cNvPr>
          <p:cNvGrpSpPr/>
          <p:nvPr/>
        </p:nvGrpSpPr>
        <p:grpSpPr>
          <a:xfrm>
            <a:off x="5173846" y="824510"/>
            <a:ext cx="2269678" cy="1517575"/>
            <a:chOff x="4046062" y="1044247"/>
            <a:chExt cx="2269678" cy="1517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37D84-5105-415A-5BDA-E50C1E63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062" y="1430225"/>
              <a:ext cx="2269678" cy="11315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9843E-EF6C-0E7A-1719-B00C32294AF5}"/>
                </a:ext>
              </a:extLst>
            </p:cNvPr>
            <p:cNvSpPr txBox="1"/>
            <p:nvPr/>
          </p:nvSpPr>
          <p:spPr>
            <a:xfrm>
              <a:off x="4601743" y="1044247"/>
              <a:ext cx="125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Elevation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63E4E-D91F-E1C3-DA83-3EE02B6A2DFA}"/>
              </a:ext>
            </a:extLst>
          </p:cNvPr>
          <p:cNvGrpSpPr/>
          <p:nvPr/>
        </p:nvGrpSpPr>
        <p:grpSpPr>
          <a:xfrm>
            <a:off x="2564566" y="824510"/>
            <a:ext cx="2417081" cy="1661276"/>
            <a:chOff x="1592744" y="1044247"/>
            <a:chExt cx="2417081" cy="1661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C5AE-A35D-59B6-1E5B-67F7C2B9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744" y="1430225"/>
              <a:ext cx="2417081" cy="127529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696D0-EAD8-10B5-482B-9C2A951B824C}"/>
                </a:ext>
              </a:extLst>
            </p:cNvPr>
            <p:cNvSpPr txBox="1"/>
            <p:nvPr/>
          </p:nvSpPr>
          <p:spPr>
            <a:xfrm>
              <a:off x="1749590" y="1044247"/>
              <a:ext cx="214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Current land cover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7A944E-146D-187A-529A-AC4437A518BF}"/>
              </a:ext>
            </a:extLst>
          </p:cNvPr>
          <p:cNvSpPr txBox="1"/>
          <p:nvPr/>
        </p:nvSpPr>
        <p:spPr>
          <a:xfrm>
            <a:off x="7805216" y="824510"/>
            <a:ext cx="96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810B5-8599-83C6-6103-8388745F114B}"/>
              </a:ext>
            </a:extLst>
          </p:cNvPr>
          <p:cNvGrpSpPr/>
          <p:nvPr/>
        </p:nvGrpSpPr>
        <p:grpSpPr>
          <a:xfrm>
            <a:off x="262594" y="912879"/>
            <a:ext cx="596419" cy="575503"/>
            <a:chOff x="3657601" y="1268820"/>
            <a:chExt cx="986644" cy="9173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E71728-C0AF-F4EA-DD9E-8A7FDB2D427D}"/>
                </a:ext>
              </a:extLst>
            </p:cNvPr>
            <p:cNvSpPr/>
            <p:nvPr/>
          </p:nvSpPr>
          <p:spPr>
            <a:xfrm>
              <a:off x="3657601" y="1268820"/>
              <a:ext cx="986644" cy="91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26" name="Picture 2" descr="IUCN Red List - Wikipedia">
              <a:extLst>
                <a:ext uri="{FF2B5EF4-FFF2-40B4-BE49-F238E27FC236}">
                  <a16:creationId xmlns:a16="http://schemas.microsoft.com/office/drawing/2014/main" id="{1B10107B-EA2C-016D-0ECE-DA84FF0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9" y="1268949"/>
              <a:ext cx="872603" cy="8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98C56C-5ECE-6916-3075-DDBCE47EDE4D}"/>
              </a:ext>
            </a:extLst>
          </p:cNvPr>
          <p:cNvSpPr txBox="1"/>
          <p:nvPr/>
        </p:nvSpPr>
        <p:spPr>
          <a:xfrm>
            <a:off x="859013" y="1014636"/>
            <a:ext cx="135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1EC89-E749-93F0-DD7A-E7810EE607F9}"/>
              </a:ext>
            </a:extLst>
          </p:cNvPr>
          <p:cNvSpPr txBox="1"/>
          <p:nvPr/>
        </p:nvSpPr>
        <p:spPr>
          <a:xfrm>
            <a:off x="148492" y="1476301"/>
            <a:ext cx="2224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habitat 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elevational limits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 impacts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C3859-1DD1-944D-58DB-7DC524F02CD3}"/>
              </a:ext>
            </a:extLst>
          </p:cNvPr>
          <p:cNvSpPr txBox="1"/>
          <p:nvPr/>
        </p:nvSpPr>
        <p:spPr>
          <a:xfrm>
            <a:off x="148492" y="3085691"/>
            <a:ext cx="29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436F578-E20E-17A8-5F07-9284DD379ECE}"/>
              </a:ext>
            </a:extLst>
          </p:cNvPr>
          <p:cNvSpPr/>
          <p:nvPr/>
        </p:nvSpPr>
        <p:spPr>
          <a:xfrm rot="16200000">
            <a:off x="4375466" y="-818692"/>
            <a:ext cx="367448" cy="7453123"/>
          </a:xfrm>
          <a:prstGeom prst="leftBrace">
            <a:avLst>
              <a:gd name="adj1" fmla="val 10599"/>
              <a:gd name="adj2" fmla="val 46763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78C62-5996-8224-DB4A-A07D65674E2A}"/>
              </a:ext>
            </a:extLst>
          </p:cNvPr>
          <p:cNvSpPr txBox="1"/>
          <p:nvPr/>
        </p:nvSpPr>
        <p:spPr>
          <a:xfrm>
            <a:off x="4483059" y="3077051"/>
            <a:ext cx="3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Area of threat-free habitat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A6948A9-CE02-3E98-D2EB-FEDF1E0F9470}"/>
              </a:ext>
            </a:extLst>
          </p:cNvPr>
          <p:cNvSpPr/>
          <p:nvPr/>
        </p:nvSpPr>
        <p:spPr>
          <a:xfrm>
            <a:off x="7743210" y="485040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D4D325A4-2B1C-E209-4CF3-6CAC3A7FE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1" r="67365" b="50847"/>
          <a:stretch/>
        </p:blipFill>
        <p:spPr>
          <a:xfrm>
            <a:off x="7805216" y="1178444"/>
            <a:ext cx="1075634" cy="623138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4575F7A8-C5C7-2F83-E527-AD08464E97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6995"/>
          <a:stretch/>
        </p:blipFill>
        <p:spPr>
          <a:xfrm>
            <a:off x="3585292" y="3473654"/>
            <a:ext cx="4013443" cy="1533857"/>
          </a:xfrm>
          <a:prstGeom prst="rect">
            <a:avLst/>
          </a:prstGeom>
        </p:spPr>
      </p:pic>
      <p:pic>
        <p:nvPicPr>
          <p:cNvPr id="10" name="Picture 2" descr="Woodchat Shrike - eBird">
            <a:extLst>
              <a:ext uri="{FF2B5EF4-FFF2-40B4-BE49-F238E27FC236}">
                <a16:creationId xmlns:a16="http://schemas.microsoft.com/office/drawing/2014/main" id="{068A5388-0822-B7D5-88D4-2427B510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" y="3608911"/>
            <a:ext cx="1821128" cy="1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BC48B07-9728-9ACE-95F4-0A880EB62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7" t="51418" r="356" b="26116"/>
          <a:stretch/>
        </p:blipFill>
        <p:spPr>
          <a:xfrm>
            <a:off x="7811113" y="1833217"/>
            <a:ext cx="1063839" cy="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329"/>
            <a:ext cx="5638800" cy="79425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Mapping consequences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of managing threats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898893" cy="31150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78931" cy="54664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466E9-F66D-DC43-8750-5644E349E875}"/>
              </a:ext>
            </a:extLst>
          </p:cNvPr>
          <p:cNvGrpSpPr/>
          <p:nvPr/>
        </p:nvGrpSpPr>
        <p:grpSpPr>
          <a:xfrm>
            <a:off x="3689326" y="3542460"/>
            <a:ext cx="2562063" cy="1464480"/>
            <a:chOff x="2232584" y="2767604"/>
            <a:chExt cx="2813306" cy="1608091"/>
          </a:xfrm>
        </p:grpSpPr>
        <p:pic>
          <p:nvPicPr>
            <p:cNvPr id="18" name="Picture 17" descr="A map of the world&#10;&#10;Description automatically generated">
              <a:extLst>
                <a:ext uri="{FF2B5EF4-FFF2-40B4-BE49-F238E27FC236}">
                  <a16:creationId xmlns:a16="http://schemas.microsoft.com/office/drawing/2014/main" id="{0A211F6F-D5FE-D2B3-9E99-FE51EDFBE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6" r="7049"/>
            <a:stretch/>
          </p:blipFill>
          <p:spPr>
            <a:xfrm>
              <a:off x="2232584" y="3303433"/>
              <a:ext cx="2797200" cy="10722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DCCE0B-C9FE-68F9-2A62-7A9C8AC4E594}"/>
                </a:ext>
              </a:extLst>
            </p:cNvPr>
            <p:cNvSpPr txBox="1"/>
            <p:nvPr/>
          </p:nvSpPr>
          <p:spPr>
            <a:xfrm>
              <a:off x="2232584" y="2767604"/>
              <a:ext cx="28133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 </a:t>
              </a:r>
            </a:p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&amp; stop hunting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FC0B76-9ACC-862A-CBC8-C8DB05E680EA}"/>
              </a:ext>
            </a:extLst>
          </p:cNvPr>
          <p:cNvGrpSpPr/>
          <p:nvPr/>
        </p:nvGrpSpPr>
        <p:grpSpPr>
          <a:xfrm>
            <a:off x="6405706" y="3007425"/>
            <a:ext cx="2547395" cy="1178487"/>
            <a:chOff x="5986585" y="2987448"/>
            <a:chExt cx="2797200" cy="1294053"/>
          </a:xfrm>
        </p:grpSpPr>
        <p:pic>
          <p:nvPicPr>
            <p:cNvPr id="24" name="Picture 23" descr="A map of the world&#10;&#10;Description automatically generated">
              <a:extLst>
                <a:ext uri="{FF2B5EF4-FFF2-40B4-BE49-F238E27FC236}">
                  <a16:creationId xmlns:a16="http://schemas.microsoft.com/office/drawing/2014/main" id="{5D0BA056-7B7F-3925-12AB-146BCA39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1" r="7267"/>
            <a:stretch/>
          </p:blipFill>
          <p:spPr>
            <a:xfrm>
              <a:off x="5986585" y="3209482"/>
              <a:ext cx="2797200" cy="10720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0BC55-EF2B-6FB2-751D-135B7AFFAA0C}"/>
                </a:ext>
              </a:extLst>
            </p:cNvPr>
            <p:cNvSpPr txBox="1"/>
            <p:nvPr/>
          </p:nvSpPr>
          <p:spPr>
            <a:xfrm>
              <a:off x="5990749" y="2987448"/>
              <a:ext cx="2788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Stop hunting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4F33-BEFA-3B48-1163-3D872DBA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19" y="96112"/>
            <a:ext cx="4045320" cy="1186884"/>
          </a:xfrm>
        </p:spPr>
        <p:txBody>
          <a:bodyPr/>
          <a:lstStyle/>
          <a:p>
            <a:r>
              <a:rPr lang="en-AU" sz="2800" dirty="0">
                <a:solidFill>
                  <a:schemeClr val="bg1"/>
                </a:solidFill>
              </a:rPr>
              <a:t>Existing protected areas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37680-CFB1-4690-EDEC-A99A177FF5B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67419" y="1524000"/>
            <a:ext cx="4226609" cy="32454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Four (0.56%)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Only one of 74 critically endangered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7E190A69-4707-8C40-F7F1-1DF0B142A9CD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 descr="A graph of different species&#10;&#10;Description automatically generated">
            <a:extLst>
              <a:ext uri="{FF2B5EF4-FFF2-40B4-BE49-F238E27FC236}">
                <a16:creationId xmlns:a16="http://schemas.microsoft.com/office/drawing/2014/main" id="{57600F49-C043-9B85-58A6-442F77D7A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16" y="260300"/>
            <a:ext cx="4509165" cy="45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5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412A63-6C75-B850-0B01-17E92BEC0434}"/>
              </a:ext>
            </a:extLst>
          </p:cNvPr>
          <p:cNvSpPr/>
          <p:nvPr/>
        </p:nvSpPr>
        <p:spPr>
          <a:xfrm>
            <a:off x="3729187" y="1353879"/>
            <a:ext cx="5061131" cy="3203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356D-E3D9-241B-1BCD-8F4D116A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528" y="360756"/>
            <a:ext cx="5061131" cy="856800"/>
          </a:xfrm>
        </p:spPr>
        <p:txBody>
          <a:bodyPr/>
          <a:lstStyle/>
          <a:p>
            <a:pPr algn="ctr"/>
            <a:r>
              <a:rPr lang="en-AU" sz="2400" b="0" i="0" dirty="0">
                <a:solidFill>
                  <a:schemeClr val="bg1"/>
                </a:solidFill>
                <a:effectLst/>
                <a:latin typeface="Google Sans"/>
              </a:rPr>
              <a:t>Aurelio's rock lizard</a:t>
            </a:r>
            <a:r>
              <a:rPr lang="en-AU" sz="2400" dirty="0">
                <a:solidFill>
                  <a:schemeClr val="bg1"/>
                </a:solidFill>
                <a:latin typeface="Google Sans"/>
              </a:rPr>
              <a:t> </a:t>
            </a:r>
            <a:br>
              <a:rPr lang="en-AU" sz="2400" dirty="0">
                <a:solidFill>
                  <a:schemeClr val="bg1"/>
                </a:solidFill>
                <a:latin typeface="Google Sans"/>
              </a:rPr>
            </a:br>
            <a:r>
              <a:rPr lang="en-AU" sz="2400" dirty="0">
                <a:solidFill>
                  <a:schemeClr val="bg1"/>
                </a:solidFill>
                <a:latin typeface="Google Sans"/>
              </a:rPr>
              <a:t>(</a:t>
            </a:r>
            <a:r>
              <a:rPr lang="en-AU" sz="2400" i="1" dirty="0" err="1">
                <a:solidFill>
                  <a:schemeClr val="bg1"/>
                </a:solidFill>
              </a:rPr>
              <a:t>Iberolacerta</a:t>
            </a:r>
            <a:r>
              <a:rPr lang="en-AU" sz="2400" i="1" dirty="0">
                <a:solidFill>
                  <a:schemeClr val="bg1"/>
                </a:solidFill>
              </a:rPr>
              <a:t> </a:t>
            </a:r>
            <a:r>
              <a:rPr lang="en-AU" sz="2400" i="1" dirty="0" err="1">
                <a:solidFill>
                  <a:schemeClr val="bg1"/>
                </a:solidFill>
              </a:rPr>
              <a:t>aurelioi</a:t>
            </a:r>
            <a:r>
              <a:rPr lang="en-AU" sz="24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03112-0DCC-8B35-D8B5-58C76B809FF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318" y="127000"/>
            <a:ext cx="3516711" cy="4927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100" dirty="0">
                <a:solidFill>
                  <a:schemeClr val="bg1"/>
                </a:solidFill>
              </a:rPr>
              <a:t>100% representation target, because very small current and potential area of habitat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1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100" dirty="0">
                <a:solidFill>
                  <a:schemeClr val="bg1"/>
                </a:solidFill>
              </a:rPr>
              <a:t>We would normally think this species is adequately represented because 100% of its area of habit covered by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1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100" dirty="0">
                <a:solidFill>
                  <a:schemeClr val="bg1"/>
                </a:solidFill>
              </a:rPr>
              <a:t>However, this species needs management across 8% of its potential area of habitat to meet the target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B222A869-1518-7937-3223-A0C76DEC40B5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Iberolacerta aurelioi - Biogenoma">
            <a:extLst>
              <a:ext uri="{FF2B5EF4-FFF2-40B4-BE49-F238E27FC236}">
                <a16:creationId xmlns:a16="http://schemas.microsoft.com/office/drawing/2014/main" id="{E4732500-0617-0D18-BE47-38AA4932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29" y="369609"/>
            <a:ext cx="1186535" cy="720985"/>
          </a:xfrm>
          <a:prstGeom prst="ellipse">
            <a:avLst/>
          </a:prstGeom>
          <a:ln w="3175">
            <a:solidFill>
              <a:schemeClr val="tx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98246D-2134-9ECF-4691-90965DEE9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r="1431"/>
          <a:stretch/>
        </p:blipFill>
        <p:spPr>
          <a:xfrm>
            <a:off x="3835528" y="1495056"/>
            <a:ext cx="4848447" cy="2918342"/>
          </a:xfrm>
          <a:prstGeom prst="rect">
            <a:avLst/>
          </a:prstGeom>
        </p:spPr>
      </p:pic>
      <p:pic>
        <p:nvPicPr>
          <p:cNvPr id="2052" name="Picture 4" descr="IUCN Red List of Threatened Species">
            <a:extLst>
              <a:ext uri="{FF2B5EF4-FFF2-40B4-BE49-F238E27FC236}">
                <a16:creationId xmlns:a16="http://schemas.microsoft.com/office/drawing/2014/main" id="{0652F094-B0D8-9E97-7B9C-DDB02078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321" y="425038"/>
            <a:ext cx="712031" cy="7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3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41B3F3-2AE4-5110-4993-59C13F46B805}"/>
              </a:ext>
            </a:extLst>
          </p:cNvPr>
          <p:cNvSpPr/>
          <p:nvPr/>
        </p:nvSpPr>
        <p:spPr>
          <a:xfrm>
            <a:off x="1107440" y="792962"/>
            <a:ext cx="6725920" cy="4048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13" y="0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66FACBA-83B9-2BE8-06C4-3AFA96FD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9" y="792962"/>
            <a:ext cx="6646171" cy="3985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31F88-5CB8-7183-2FF9-A3567046A230}"/>
              </a:ext>
            </a:extLst>
          </p:cNvPr>
          <p:cNvSpPr txBox="1"/>
          <p:nvPr/>
        </p:nvSpPr>
        <p:spPr>
          <a:xfrm>
            <a:off x="1116069" y="1762808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7646F-9D5D-5F33-5775-BE3C98A58CF6}"/>
              </a:ext>
            </a:extLst>
          </p:cNvPr>
          <p:cNvSpPr txBox="1"/>
          <p:nvPr/>
        </p:nvSpPr>
        <p:spPr>
          <a:xfrm>
            <a:off x="3331186" y="1762808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224F9-0040-8437-A3DF-8EF4144B241B}"/>
              </a:ext>
            </a:extLst>
          </p:cNvPr>
          <p:cNvSpPr txBox="1"/>
          <p:nvPr/>
        </p:nvSpPr>
        <p:spPr>
          <a:xfrm>
            <a:off x="5496684" y="1783457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81C70-3062-FCFA-342C-BB8F90F26689}"/>
              </a:ext>
            </a:extLst>
          </p:cNvPr>
          <p:cNvSpPr txBox="1"/>
          <p:nvPr/>
        </p:nvSpPr>
        <p:spPr>
          <a:xfrm>
            <a:off x="1116069" y="3070759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8EBBD-E506-C313-B507-AEFEE298F9D0}"/>
              </a:ext>
            </a:extLst>
          </p:cNvPr>
          <p:cNvSpPr txBox="1"/>
          <p:nvPr/>
        </p:nvSpPr>
        <p:spPr>
          <a:xfrm>
            <a:off x="3327292" y="3068926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11%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22C4E-376E-8442-9057-052A64B74B67}"/>
              </a:ext>
            </a:extLst>
          </p:cNvPr>
          <p:cNvSpPr txBox="1"/>
          <p:nvPr/>
        </p:nvSpPr>
        <p:spPr>
          <a:xfrm>
            <a:off x="5538515" y="3081083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80C23-7B91-8C4C-77D2-8987C91C5BF6}"/>
              </a:ext>
            </a:extLst>
          </p:cNvPr>
          <p:cNvSpPr txBox="1"/>
          <p:nvPr/>
        </p:nvSpPr>
        <p:spPr>
          <a:xfrm>
            <a:off x="1116069" y="4366468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3%</a:t>
            </a:r>
          </a:p>
        </p:txBody>
      </p:sp>
    </p:spTree>
    <p:extLst>
      <p:ext uri="{BB962C8B-B14F-4D97-AF65-F5344CB8AC3E}">
        <p14:creationId xmlns:p14="http://schemas.microsoft.com/office/powerpoint/2010/main" val="427527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13" y="92157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Patterns in management effort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C766E65-5FD9-2254-8726-0BB95EB0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26" y="813976"/>
            <a:ext cx="7092738" cy="3964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FF1FE-6C9B-6EE8-5D4E-DAFE26AA3AB6}"/>
              </a:ext>
            </a:extLst>
          </p:cNvPr>
          <p:cNvSpPr/>
          <p:nvPr/>
        </p:nvSpPr>
        <p:spPr>
          <a:xfrm>
            <a:off x="465666" y="1447801"/>
            <a:ext cx="3090333" cy="274213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F8845-8B4B-D9AE-2194-140342F7BA43}"/>
              </a:ext>
            </a:extLst>
          </p:cNvPr>
          <p:cNvSpPr txBox="1"/>
          <p:nvPr/>
        </p:nvSpPr>
        <p:spPr>
          <a:xfrm>
            <a:off x="224605" y="1670776"/>
            <a:ext cx="309033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area ≤ 30% of each country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Adequately represents 325 (45%) species</a:t>
            </a:r>
          </a:p>
        </p:txBody>
      </p:sp>
    </p:spTree>
    <p:extLst>
      <p:ext uri="{BB962C8B-B14F-4D97-AF65-F5344CB8AC3E}">
        <p14:creationId xmlns:p14="http://schemas.microsoft.com/office/powerpoint/2010/main" val="142180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13" y="92157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Patterns in management effort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C766E65-5FD9-2254-8726-0BB95EB0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26" y="813976"/>
            <a:ext cx="7092738" cy="3964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FF1FE-6C9B-6EE8-5D4E-DAFE26AA3AB6}"/>
              </a:ext>
            </a:extLst>
          </p:cNvPr>
          <p:cNvSpPr/>
          <p:nvPr/>
        </p:nvSpPr>
        <p:spPr>
          <a:xfrm>
            <a:off x="293536" y="1447801"/>
            <a:ext cx="3262463" cy="274213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4155C-2274-753B-F536-4B2D85219E9E}"/>
              </a:ext>
            </a:extLst>
          </p:cNvPr>
          <p:cNvSpPr txBox="1">
            <a:spLocks/>
          </p:cNvSpPr>
          <p:nvPr/>
        </p:nvSpPr>
        <p:spPr>
          <a:xfrm>
            <a:off x="308150" y="1515532"/>
            <a:ext cx="3484919" cy="2548467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66% of priority areas managing inside existing conserved areas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32% of priority areas establishing new protected areas and managing threats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2% of priority areas simply protecting remnant habitat</a:t>
            </a:r>
          </a:p>
        </p:txBody>
      </p:sp>
    </p:spTree>
    <p:extLst>
      <p:ext uri="{BB962C8B-B14F-4D97-AF65-F5344CB8AC3E}">
        <p14:creationId xmlns:p14="http://schemas.microsoft.com/office/powerpoint/2010/main" val="1979952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8830-5E87-390B-EE8A-797059BF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897"/>
            <a:ext cx="4641011" cy="803371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Habitat restoration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DC74E-6542-8E6F-7DB0-18191E04880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1541" y="871268"/>
            <a:ext cx="4641011" cy="39910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Of the 7 threats that could be managed, 3 associated with restoration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69% of priority areas involved restoring habitat inside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30% of priority areas involved restoring habitat in newly established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28% of Europe’s land prioritized for habitat restoration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EU pledged to restore 20%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428CBE7-EA9A-364C-B7F6-47E6E28EB421}"/>
              </a:ext>
            </a:extLst>
          </p:cNvPr>
          <p:cNvSpPr/>
          <p:nvPr/>
        </p:nvSpPr>
        <p:spPr>
          <a:xfrm>
            <a:off x="6835899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 descr="A diagram of a mining area&#10;&#10;Description automatically generated">
            <a:extLst>
              <a:ext uri="{FF2B5EF4-FFF2-40B4-BE49-F238E27FC236}">
                <a16:creationId xmlns:a16="http://schemas.microsoft.com/office/drawing/2014/main" id="{95642A2E-F0FD-B0C3-C743-E927F3774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11056"/>
          <a:stretch/>
        </p:blipFill>
        <p:spPr>
          <a:xfrm>
            <a:off x="5098211" y="246965"/>
            <a:ext cx="3804248" cy="45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0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133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845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4213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lang="en-U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 do this with: </a:t>
            </a:r>
            <a:r>
              <a:rPr lang="en-U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surveyvoi</a:t>
            </a:r>
            <a:r>
              <a:rPr lang="en-U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97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B9794-4A3F-4C39-B028-4A656DF8A420}"/>
              </a:ext>
            </a:extLst>
          </p:cNvPr>
          <p:cNvSpPr/>
          <p:nvPr/>
        </p:nvSpPr>
        <p:spPr>
          <a:xfrm>
            <a:off x="327804" y="1578132"/>
            <a:ext cx="4136400" cy="29569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5A7DC5B5-F0F5-B744-FD30-63B25A5DB4BA}"/>
              </a:ext>
            </a:extLst>
          </p:cNvPr>
          <p:cNvSpPr/>
          <p:nvPr/>
        </p:nvSpPr>
        <p:spPr>
          <a:xfrm rot="5400000">
            <a:off x="540476" y="2645569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19" y="36122"/>
            <a:ext cx="8229600" cy="85725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Connectivity in reserve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17" y="990795"/>
            <a:ext cx="7997693" cy="51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</a:rPr>
              <a:t>movement of individuals and genes between populations</a:t>
            </a:r>
          </a:p>
        </p:txBody>
      </p:sp>
      <p:pic>
        <p:nvPicPr>
          <p:cNvPr id="9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949867A0-D9EC-4804-A146-90396551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9" y="15128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2FA92B8-6F03-4944-9F41-997BA31B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3" y="174560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4958F09-4F47-4FC4-8D7C-43757822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8" y="180311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4E751531-CB5C-4A98-88FB-FB8A845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21" y="1839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DADE6914-550F-49A4-B2A7-882B39E7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2" y="20385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FA5DB4A8-857D-4F73-9557-E9D413A5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8" y="14445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B2094E-325E-4EAF-AC09-36F81F73B0BC}"/>
              </a:ext>
            </a:extLst>
          </p:cNvPr>
          <p:cNvSpPr/>
          <p:nvPr/>
        </p:nvSpPr>
        <p:spPr>
          <a:xfrm>
            <a:off x="2945004" y="1659564"/>
            <a:ext cx="1410549" cy="9052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9EFB2-BE22-42F2-87B9-AA9553994D4D}"/>
              </a:ext>
            </a:extLst>
          </p:cNvPr>
          <p:cNvSpPr/>
          <p:nvPr/>
        </p:nvSpPr>
        <p:spPr>
          <a:xfrm>
            <a:off x="445279" y="1677609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256196E-C666-44B8-8F04-6B8D6C99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1" y="387415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E98BC617-2F5D-42E2-9B57-757C5CE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18" y="378618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08C65A86-E8AB-4C99-B7C0-0AB548F1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3" y="33672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1" y="2750128"/>
            <a:ext cx="1446519" cy="1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2501386" y="2628488"/>
            <a:ext cx="1647054" cy="1809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5911240" y="4596550"/>
            <a:ext cx="329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*all else being equal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F1A8-3C39-2732-0453-B634E1C91200}"/>
              </a:ext>
            </a:extLst>
          </p:cNvPr>
          <p:cNvSpPr/>
          <p:nvPr/>
        </p:nvSpPr>
        <p:spPr>
          <a:xfrm>
            <a:off x="4699392" y="1592267"/>
            <a:ext cx="4136400" cy="29569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72D32955-850A-4A7C-C8A5-9C657C88ED72}"/>
              </a:ext>
            </a:extLst>
          </p:cNvPr>
          <p:cNvSpPr/>
          <p:nvPr/>
        </p:nvSpPr>
        <p:spPr>
          <a:xfrm rot="5400000">
            <a:off x="4912064" y="2659704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3ADF6C40-6ED6-8D44-9591-ED31F938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87" y="152698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0AB2CBA-8749-769D-7AAE-7D84635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61" y="175974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0C3D3B7-4F5D-131E-35E9-62267061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96" y="181725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6C082001-C800-2DE2-08DF-B3AEFE2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09" y="18533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B2BCEE60-8186-921A-923E-572E271D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80" y="20527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7C3DB18C-1835-51D1-59C5-D5FF959C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06" y="145873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BB89602-CEBE-FB48-78C6-ED4F40D2A2C6}"/>
              </a:ext>
            </a:extLst>
          </p:cNvPr>
          <p:cNvSpPr/>
          <p:nvPr/>
        </p:nvSpPr>
        <p:spPr>
          <a:xfrm>
            <a:off x="4816867" y="1691744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6611F21-F71E-3FE9-7512-877C83B8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99" y="38882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A86BB99A-8E69-0090-277B-86A4F813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380031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110F0EE1-9437-ACE4-3AE0-FF4601AC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1" y="33814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AD83866-A759-FEEC-4248-85E5A449F07E}"/>
              </a:ext>
            </a:extLst>
          </p:cNvPr>
          <p:cNvSpPr/>
          <p:nvPr/>
        </p:nvSpPr>
        <p:spPr>
          <a:xfrm>
            <a:off x="4976338" y="3559363"/>
            <a:ext cx="1405326" cy="903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53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D67C04A6-6557-BE75-918B-7F8C59F5BF38}"/>
              </a:ext>
            </a:extLst>
          </p:cNvPr>
          <p:cNvSpPr/>
          <p:nvPr/>
        </p:nvSpPr>
        <p:spPr>
          <a:xfrm>
            <a:off x="2627594" y="3341689"/>
            <a:ext cx="1676566" cy="1145251"/>
          </a:xfrm>
          <a:prstGeom prst="roundRect">
            <a:avLst/>
          </a:prstGeom>
          <a:solidFill>
            <a:srgbClr val="92501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CustomShape 23"/>
          <p:cNvSpPr/>
          <p:nvPr/>
        </p:nvSpPr>
        <p:spPr>
          <a:xfrm>
            <a:off x="1617611" y="2923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54851" y="2923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62331" y="2923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50811" y="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63051" y="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63611" y="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404571" y="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C5C968-9A08-B178-D9AF-19D1DC990418}"/>
              </a:ext>
            </a:extLst>
          </p:cNvPr>
          <p:cNvGrpSpPr/>
          <p:nvPr/>
        </p:nvGrpSpPr>
        <p:grpSpPr>
          <a:xfrm>
            <a:off x="54720" y="701757"/>
            <a:ext cx="9034560" cy="1927800"/>
            <a:chOff x="25560" y="1063264"/>
            <a:chExt cx="9034560" cy="1927800"/>
          </a:xfrm>
        </p:grpSpPr>
        <p:sp>
          <p:nvSpPr>
            <p:cNvPr id="177" name="Line 1"/>
            <p:cNvSpPr/>
            <p:nvPr/>
          </p:nvSpPr>
          <p:spPr>
            <a:xfrm>
              <a:off x="7354440" y="1371424"/>
              <a:ext cx="360" cy="102708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8" name="Line 2"/>
            <p:cNvSpPr/>
            <p:nvPr/>
          </p:nvSpPr>
          <p:spPr>
            <a:xfrm>
              <a:off x="7354440" y="2395624"/>
              <a:ext cx="1455840" cy="3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9" name="CustomShape 3"/>
            <p:cNvSpPr/>
            <p:nvPr/>
          </p:nvSpPr>
          <p:spPr>
            <a:xfrm>
              <a:off x="7365240" y="2440624"/>
              <a:ext cx="8820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2000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0" name="CustomShape 4"/>
            <p:cNvSpPr/>
            <p:nvPr/>
          </p:nvSpPr>
          <p:spPr>
            <a:xfrm>
              <a:off x="8143200" y="2428024"/>
              <a:ext cx="9169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Future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1" name="Line 5"/>
            <p:cNvSpPr/>
            <p:nvPr/>
          </p:nvSpPr>
          <p:spPr>
            <a:xfrm>
              <a:off x="7650000" y="2395624"/>
              <a:ext cx="0" cy="651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2" name="Line 6"/>
            <p:cNvSpPr/>
            <p:nvPr/>
          </p:nvSpPr>
          <p:spPr>
            <a:xfrm>
              <a:off x="8732160" y="2395264"/>
              <a:ext cx="0" cy="7952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3" name="CustomShape 7"/>
            <p:cNvSpPr/>
            <p:nvPr/>
          </p:nvSpPr>
          <p:spPr>
            <a:xfrm rot="16200000">
              <a:off x="6281640" y="1713784"/>
              <a:ext cx="16405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Biodiversity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4" name="CustomShape 8"/>
            <p:cNvSpPr/>
            <p:nvPr/>
          </p:nvSpPr>
          <p:spPr>
            <a:xfrm>
              <a:off x="7451640" y="1554304"/>
              <a:ext cx="322200" cy="384120"/>
            </a:xfrm>
            <a:custGeom>
              <a:avLst/>
              <a:gdLst/>
              <a:ahLst/>
              <a:cxnLst/>
              <a:rect l="l" t="t" r="r" b="b"/>
              <a:pathLst>
                <a:path w="1365813" h="787079">
                  <a:moveTo>
                    <a:pt x="0" y="0"/>
                  </a:moveTo>
                  <a:cubicBezTo>
                    <a:pt x="120569" y="93562"/>
                    <a:pt x="241139" y="187125"/>
                    <a:pt x="370390" y="277793"/>
                  </a:cubicBezTo>
                  <a:cubicBezTo>
                    <a:pt x="499641" y="368461"/>
                    <a:pt x="609600" y="459129"/>
                    <a:pt x="775504" y="544010"/>
                  </a:cubicBezTo>
                  <a:cubicBezTo>
                    <a:pt x="941408" y="628891"/>
                    <a:pt x="1153610" y="707985"/>
                    <a:pt x="1365813" y="787079"/>
                  </a:cubicBezTo>
                </a:path>
              </a:pathLst>
            </a:custGeom>
            <a:noFill/>
            <a:ln w="57240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5" name="CustomShape 9"/>
            <p:cNvSpPr/>
            <p:nvPr/>
          </p:nvSpPr>
          <p:spPr>
            <a:xfrm>
              <a:off x="692640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6" name="CustomShape 10"/>
            <p:cNvSpPr/>
            <p:nvPr/>
          </p:nvSpPr>
          <p:spPr>
            <a:xfrm>
              <a:off x="464364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7" name="CustomShape 11"/>
            <p:cNvSpPr/>
            <p:nvPr/>
          </p:nvSpPr>
          <p:spPr>
            <a:xfrm>
              <a:off x="4782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8" name="CustomShape 12"/>
            <p:cNvSpPr/>
            <p:nvPr/>
          </p:nvSpPr>
          <p:spPr>
            <a:xfrm>
              <a:off x="172800" y="154134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9" name="CustomShape 13"/>
            <p:cNvSpPr/>
            <p:nvPr/>
          </p:nvSpPr>
          <p:spPr>
            <a:xfrm>
              <a:off x="25560" y="1063264"/>
              <a:ext cx="22035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Ecological surveys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0" name="CustomShape 14"/>
            <p:cNvSpPr/>
            <p:nvPr/>
          </p:nvSpPr>
          <p:spPr>
            <a:xfrm>
              <a:off x="6048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pic>
          <p:nvPicPr>
            <p:cNvPr id="191" name="Picture 159"/>
            <p:cNvPicPr/>
            <p:nvPr/>
          </p:nvPicPr>
          <p:blipFill>
            <a:blip r:embed="rId2"/>
            <a:stretch/>
          </p:blipFill>
          <p:spPr>
            <a:xfrm>
              <a:off x="367200" y="171162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60"/>
            <p:cNvPicPr/>
            <p:nvPr/>
          </p:nvPicPr>
          <p:blipFill>
            <a:blip r:embed="rId3"/>
            <a:stretch/>
          </p:blipFill>
          <p:spPr>
            <a:xfrm>
              <a:off x="1669320" y="1677064"/>
              <a:ext cx="316440" cy="31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61"/>
            <p:cNvPicPr/>
            <p:nvPr/>
          </p:nvPicPr>
          <p:blipFill>
            <a:blip r:embed="rId4"/>
            <a:stretch/>
          </p:blipFill>
          <p:spPr>
            <a:xfrm>
              <a:off x="353160" y="23074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62"/>
            <p:cNvPicPr/>
            <p:nvPr/>
          </p:nvPicPr>
          <p:blipFill>
            <a:blip r:embed="rId2"/>
            <a:stretch/>
          </p:blipFill>
          <p:spPr>
            <a:xfrm>
              <a:off x="1232280" y="16515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63"/>
            <p:cNvPicPr/>
            <p:nvPr/>
          </p:nvPicPr>
          <p:blipFill>
            <a:blip r:embed="rId2"/>
            <a:stretch/>
          </p:blipFill>
          <p:spPr>
            <a:xfrm>
              <a:off x="704880" y="21123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64"/>
            <p:cNvPicPr/>
            <p:nvPr/>
          </p:nvPicPr>
          <p:blipFill>
            <a:blip r:embed="rId4"/>
            <a:stretch/>
          </p:blipFill>
          <p:spPr>
            <a:xfrm>
              <a:off x="992160" y="23110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165"/>
            <p:cNvPicPr/>
            <p:nvPr/>
          </p:nvPicPr>
          <p:blipFill>
            <a:blip r:embed="rId4"/>
            <a:stretch/>
          </p:blipFill>
          <p:spPr>
            <a:xfrm>
              <a:off x="791640" y="1521184"/>
              <a:ext cx="428400" cy="42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5"/>
            <p:cNvSpPr/>
            <p:nvPr/>
          </p:nvSpPr>
          <p:spPr>
            <a:xfrm>
              <a:off x="236052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99" name="CustomShape 16"/>
            <p:cNvSpPr/>
            <p:nvPr/>
          </p:nvSpPr>
          <p:spPr>
            <a:xfrm>
              <a:off x="2327400" y="1078024"/>
              <a:ext cx="21927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Distribution maps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0" name="CustomShape 17"/>
            <p:cNvSpPr/>
            <p:nvPr/>
          </p:nvSpPr>
          <p:spPr>
            <a:xfrm>
              <a:off x="2460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1" name="CustomShape 18"/>
            <p:cNvSpPr/>
            <p:nvPr/>
          </p:nvSpPr>
          <p:spPr>
            <a:xfrm>
              <a:off x="2563514" y="1691824"/>
              <a:ext cx="1057366" cy="869040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2" name="CustomShape 19"/>
            <p:cNvSpPr/>
            <p:nvPr/>
          </p:nvSpPr>
          <p:spPr>
            <a:xfrm>
              <a:off x="3774240" y="1650064"/>
              <a:ext cx="500760" cy="551880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3" name="CustomShape 20"/>
            <p:cNvSpPr/>
            <p:nvPr/>
          </p:nvSpPr>
          <p:spPr>
            <a:xfrm rot="10800000">
              <a:off x="2808900" y="1716792"/>
              <a:ext cx="1094760" cy="1110960"/>
            </a:xfrm>
            <a:custGeom>
              <a:avLst/>
              <a:gdLst/>
              <a:ahLst/>
              <a:cxnLst/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5" name="CustomShape 32"/>
            <p:cNvSpPr/>
            <p:nvPr/>
          </p:nvSpPr>
          <p:spPr>
            <a:xfrm>
              <a:off x="7756200" y="1711624"/>
              <a:ext cx="973080" cy="230400"/>
            </a:xfrm>
            <a:custGeom>
              <a:avLst/>
              <a:gdLst/>
              <a:ahLst/>
              <a:cxnLst/>
              <a:rect l="l" t="t" r="r" b="b"/>
              <a:pathLst>
                <a:path w="3692324" h="1064871">
                  <a:moveTo>
                    <a:pt x="0" y="1064871"/>
                  </a:moveTo>
                  <a:cubicBezTo>
                    <a:pt x="611529" y="960698"/>
                    <a:pt x="1223059" y="856526"/>
                    <a:pt x="1620456" y="729205"/>
                  </a:cubicBezTo>
                  <a:cubicBezTo>
                    <a:pt x="2017853" y="601884"/>
                    <a:pt x="2039074" y="422476"/>
                    <a:pt x="2384385" y="300942"/>
                  </a:cubicBezTo>
                  <a:cubicBezTo>
                    <a:pt x="2729696" y="179408"/>
                    <a:pt x="3211010" y="89704"/>
                    <a:pt x="3692324" y="0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 w="57240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6" name="Line 33"/>
            <p:cNvSpPr/>
            <p:nvPr/>
          </p:nvSpPr>
          <p:spPr>
            <a:xfrm>
              <a:off x="7772760" y="1488064"/>
              <a:ext cx="360" cy="907200"/>
            </a:xfrm>
            <a:prstGeom prst="line">
              <a:avLst/>
            </a:prstGeom>
            <a:ln w="57240">
              <a:solidFill>
                <a:schemeClr val="bg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7" name="CustomShape 34"/>
            <p:cNvSpPr/>
            <p:nvPr/>
          </p:nvSpPr>
          <p:spPr>
            <a:xfrm>
              <a:off x="49078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8" name="CustomShape 35"/>
            <p:cNvSpPr/>
            <p:nvPr/>
          </p:nvSpPr>
          <p:spPr>
            <a:xfrm>
              <a:off x="53956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9" name="CustomShape 36"/>
            <p:cNvSpPr/>
            <p:nvPr/>
          </p:nvSpPr>
          <p:spPr>
            <a:xfrm>
              <a:off x="61275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0" name="CustomShape 37"/>
            <p:cNvSpPr/>
            <p:nvPr/>
          </p:nvSpPr>
          <p:spPr>
            <a:xfrm>
              <a:off x="58834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1" name="CustomShape 38"/>
            <p:cNvSpPr/>
            <p:nvPr/>
          </p:nvSpPr>
          <p:spPr>
            <a:xfrm>
              <a:off x="56397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2" name="CustomShape 39"/>
            <p:cNvSpPr/>
            <p:nvPr/>
          </p:nvSpPr>
          <p:spPr>
            <a:xfrm>
              <a:off x="51519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3" name="CustomShape 40"/>
            <p:cNvSpPr/>
            <p:nvPr/>
          </p:nvSpPr>
          <p:spPr>
            <a:xfrm>
              <a:off x="63712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4" name="CustomShape 41"/>
            <p:cNvSpPr/>
            <p:nvPr/>
          </p:nvSpPr>
          <p:spPr>
            <a:xfrm>
              <a:off x="49078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5" name="CustomShape 42"/>
            <p:cNvSpPr/>
            <p:nvPr/>
          </p:nvSpPr>
          <p:spPr>
            <a:xfrm>
              <a:off x="5395680" y="188082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6" name="CustomShape 43"/>
            <p:cNvSpPr/>
            <p:nvPr/>
          </p:nvSpPr>
          <p:spPr>
            <a:xfrm>
              <a:off x="61275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7" name="CustomShape 44"/>
            <p:cNvSpPr/>
            <p:nvPr/>
          </p:nvSpPr>
          <p:spPr>
            <a:xfrm>
              <a:off x="58834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8" name="CustomShape 45"/>
            <p:cNvSpPr/>
            <p:nvPr/>
          </p:nvSpPr>
          <p:spPr>
            <a:xfrm>
              <a:off x="56397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9" name="CustomShape 46"/>
            <p:cNvSpPr/>
            <p:nvPr/>
          </p:nvSpPr>
          <p:spPr>
            <a:xfrm>
              <a:off x="515196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0" name="CustomShape 47"/>
            <p:cNvSpPr/>
            <p:nvPr/>
          </p:nvSpPr>
          <p:spPr>
            <a:xfrm>
              <a:off x="6371280" y="188082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1" name="CustomShape 48"/>
            <p:cNvSpPr/>
            <p:nvPr/>
          </p:nvSpPr>
          <p:spPr>
            <a:xfrm>
              <a:off x="49078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2" name="CustomShape 49"/>
            <p:cNvSpPr/>
            <p:nvPr/>
          </p:nvSpPr>
          <p:spPr>
            <a:xfrm>
              <a:off x="53956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3" name="CustomShape 50"/>
            <p:cNvSpPr/>
            <p:nvPr/>
          </p:nvSpPr>
          <p:spPr>
            <a:xfrm>
              <a:off x="61275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4" name="CustomShape 51"/>
            <p:cNvSpPr/>
            <p:nvPr/>
          </p:nvSpPr>
          <p:spPr>
            <a:xfrm>
              <a:off x="58834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5" name="CustomShape 52"/>
            <p:cNvSpPr/>
            <p:nvPr/>
          </p:nvSpPr>
          <p:spPr>
            <a:xfrm>
              <a:off x="56397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6" name="CustomShape 53"/>
            <p:cNvSpPr/>
            <p:nvPr/>
          </p:nvSpPr>
          <p:spPr>
            <a:xfrm>
              <a:off x="51519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7" name="CustomShape 54"/>
            <p:cNvSpPr/>
            <p:nvPr/>
          </p:nvSpPr>
          <p:spPr>
            <a:xfrm>
              <a:off x="63712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8" name="CustomShape 55"/>
            <p:cNvSpPr/>
            <p:nvPr/>
          </p:nvSpPr>
          <p:spPr>
            <a:xfrm>
              <a:off x="49078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9" name="CustomShape 56"/>
            <p:cNvSpPr/>
            <p:nvPr/>
          </p:nvSpPr>
          <p:spPr>
            <a:xfrm>
              <a:off x="5395680" y="260658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0" name="CustomShape 57"/>
            <p:cNvSpPr/>
            <p:nvPr/>
          </p:nvSpPr>
          <p:spPr>
            <a:xfrm>
              <a:off x="61275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1" name="CustomShape 58"/>
            <p:cNvSpPr/>
            <p:nvPr/>
          </p:nvSpPr>
          <p:spPr>
            <a:xfrm>
              <a:off x="58834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2" name="CustomShape 59"/>
            <p:cNvSpPr/>
            <p:nvPr/>
          </p:nvSpPr>
          <p:spPr>
            <a:xfrm>
              <a:off x="56397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3" name="CustomShape 60"/>
            <p:cNvSpPr/>
            <p:nvPr/>
          </p:nvSpPr>
          <p:spPr>
            <a:xfrm>
              <a:off x="5151960" y="260658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4" name="CustomShape 61"/>
            <p:cNvSpPr/>
            <p:nvPr/>
          </p:nvSpPr>
          <p:spPr>
            <a:xfrm>
              <a:off x="63712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5" name="CustomShape 62"/>
            <p:cNvSpPr/>
            <p:nvPr/>
          </p:nvSpPr>
          <p:spPr>
            <a:xfrm>
              <a:off x="49078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6" name="CustomShape 63"/>
            <p:cNvSpPr/>
            <p:nvPr/>
          </p:nvSpPr>
          <p:spPr>
            <a:xfrm>
              <a:off x="61275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7" name="CustomShape 64"/>
            <p:cNvSpPr/>
            <p:nvPr/>
          </p:nvSpPr>
          <p:spPr>
            <a:xfrm>
              <a:off x="58834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8" name="CustomShape 65"/>
            <p:cNvSpPr/>
            <p:nvPr/>
          </p:nvSpPr>
          <p:spPr>
            <a:xfrm>
              <a:off x="56397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9" name="CustomShape 66"/>
            <p:cNvSpPr/>
            <p:nvPr/>
          </p:nvSpPr>
          <p:spPr>
            <a:xfrm>
              <a:off x="51519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0" name="CustomShape 67"/>
            <p:cNvSpPr/>
            <p:nvPr/>
          </p:nvSpPr>
          <p:spPr>
            <a:xfrm>
              <a:off x="63712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1" name="CustomShape 68"/>
            <p:cNvSpPr/>
            <p:nvPr/>
          </p:nvSpPr>
          <p:spPr>
            <a:xfrm>
              <a:off x="53956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2" name="CustomShape 69"/>
            <p:cNvSpPr/>
            <p:nvPr/>
          </p:nvSpPr>
          <p:spPr>
            <a:xfrm>
              <a:off x="4783320" y="1078024"/>
              <a:ext cx="168840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Priority areas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5" name="CustomShape 12">
            <a:extLst>
              <a:ext uri="{FF2B5EF4-FFF2-40B4-BE49-F238E27FC236}">
                <a16:creationId xmlns:a16="http://schemas.microsoft.com/office/drawing/2014/main" id="{96A7E0DF-6AE3-4A50-3D54-5256083C6429}"/>
              </a:ext>
            </a:extLst>
          </p:cNvPr>
          <p:cNvSpPr/>
          <p:nvPr/>
        </p:nvSpPr>
        <p:spPr>
          <a:xfrm>
            <a:off x="236880" y="325201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43D1A90A-55D1-9008-CD58-3F0FA17B2587}"/>
              </a:ext>
            </a:extLst>
          </p:cNvPr>
          <p:cNvSpPr/>
          <p:nvPr/>
        </p:nvSpPr>
        <p:spPr>
          <a:xfrm>
            <a:off x="89640" y="2773939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Telemetry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AD4A8C0F-26AA-F7A9-CF6F-33397670AEA8}"/>
              </a:ext>
            </a:extLst>
          </p:cNvPr>
          <p:cNvSpPr/>
          <p:nvPr/>
        </p:nvSpPr>
        <p:spPr>
          <a:xfrm>
            <a:off x="12456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" name="CustomShape 15">
            <a:extLst>
              <a:ext uri="{FF2B5EF4-FFF2-40B4-BE49-F238E27FC236}">
                <a16:creationId xmlns:a16="http://schemas.microsoft.com/office/drawing/2014/main" id="{4EF20F4E-E2A4-AA4D-996A-E72A66DD26BB}"/>
              </a:ext>
            </a:extLst>
          </p:cNvPr>
          <p:cNvSpPr/>
          <p:nvPr/>
        </p:nvSpPr>
        <p:spPr>
          <a:xfrm>
            <a:off x="242460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CB286230-CD5E-DBB6-1DE8-53CB84A1E80E}"/>
              </a:ext>
            </a:extLst>
          </p:cNvPr>
          <p:cNvSpPr/>
          <p:nvPr/>
        </p:nvSpPr>
        <p:spPr>
          <a:xfrm>
            <a:off x="2391480" y="2788699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Connectivity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CustomShape 17">
            <a:extLst>
              <a:ext uri="{FF2B5EF4-FFF2-40B4-BE49-F238E27FC236}">
                <a16:creationId xmlns:a16="http://schemas.microsoft.com/office/drawing/2014/main" id="{35D34324-CCDB-483A-DA9F-1495C434F9C2}"/>
              </a:ext>
            </a:extLst>
          </p:cNvPr>
          <p:cNvSpPr/>
          <p:nvPr/>
        </p:nvSpPr>
        <p:spPr>
          <a:xfrm>
            <a:off x="2525040" y="325849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" name="CustomShape 18">
            <a:extLst>
              <a:ext uri="{FF2B5EF4-FFF2-40B4-BE49-F238E27FC236}">
                <a16:creationId xmlns:a16="http://schemas.microsoft.com/office/drawing/2014/main" id="{560E1087-B9CE-8248-F170-C50D7C9561BF}"/>
              </a:ext>
            </a:extLst>
          </p:cNvPr>
          <p:cNvSpPr/>
          <p:nvPr/>
        </p:nvSpPr>
        <p:spPr>
          <a:xfrm>
            <a:off x="2627594" y="3402499"/>
            <a:ext cx="1676566" cy="87372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9" name="CustomShape 19">
            <a:extLst>
              <a:ext uri="{FF2B5EF4-FFF2-40B4-BE49-F238E27FC236}">
                <a16:creationId xmlns:a16="http://schemas.microsoft.com/office/drawing/2014/main" id="{946FE306-F8B2-25B4-BE94-7424A54AA537}"/>
              </a:ext>
            </a:extLst>
          </p:cNvPr>
          <p:cNvSpPr/>
          <p:nvPr/>
        </p:nvSpPr>
        <p:spPr>
          <a:xfrm>
            <a:off x="3990752" y="3360739"/>
            <a:ext cx="348327" cy="3943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F6991165-01D7-5602-3FEF-E9622F8F16B3}"/>
              </a:ext>
            </a:extLst>
          </p:cNvPr>
          <p:cNvSpPr/>
          <p:nvPr/>
        </p:nvSpPr>
        <p:spPr>
          <a:xfrm>
            <a:off x="547194" y="3380972"/>
            <a:ext cx="626131" cy="762282"/>
          </a:xfrm>
          <a:custGeom>
            <a:avLst/>
            <a:gdLst>
              <a:gd name="connsiteX0" fmla="*/ 128003 w 836840"/>
              <a:gd name="connsiteY0" fmla="*/ 191386 h 943723"/>
              <a:gd name="connsiteX1" fmla="*/ 163445 w 836840"/>
              <a:gd name="connsiteY1" fmla="*/ 177209 h 943723"/>
              <a:gd name="connsiteX2" fmla="*/ 205975 w 836840"/>
              <a:gd name="connsiteY2" fmla="*/ 163032 h 943723"/>
              <a:gd name="connsiteX3" fmla="*/ 312301 w 836840"/>
              <a:gd name="connsiteY3" fmla="*/ 120502 h 943723"/>
              <a:gd name="connsiteX4" fmla="*/ 361919 w 836840"/>
              <a:gd name="connsiteY4" fmla="*/ 92149 h 943723"/>
              <a:gd name="connsiteX5" fmla="*/ 404449 w 836840"/>
              <a:gd name="connsiteY5" fmla="*/ 77972 h 943723"/>
              <a:gd name="connsiteX6" fmla="*/ 503687 w 836840"/>
              <a:gd name="connsiteY6" fmla="*/ 21265 h 943723"/>
              <a:gd name="connsiteX7" fmla="*/ 602924 w 836840"/>
              <a:gd name="connsiteY7" fmla="*/ 0 h 943723"/>
              <a:gd name="connsiteX8" fmla="*/ 695073 w 836840"/>
              <a:gd name="connsiteY8" fmla="*/ 28353 h 943723"/>
              <a:gd name="connsiteX9" fmla="*/ 737603 w 836840"/>
              <a:gd name="connsiteY9" fmla="*/ 63795 h 943723"/>
              <a:gd name="connsiteX10" fmla="*/ 780133 w 836840"/>
              <a:gd name="connsiteY10" fmla="*/ 106325 h 943723"/>
              <a:gd name="connsiteX11" fmla="*/ 808487 w 836840"/>
              <a:gd name="connsiteY11" fmla="*/ 155944 h 943723"/>
              <a:gd name="connsiteX12" fmla="*/ 836840 w 836840"/>
              <a:gd name="connsiteY12" fmla="*/ 233916 h 943723"/>
              <a:gd name="connsiteX13" fmla="*/ 808487 w 836840"/>
              <a:gd name="connsiteY13" fmla="*/ 375683 h 943723"/>
              <a:gd name="connsiteX14" fmla="*/ 765956 w 836840"/>
              <a:gd name="connsiteY14" fmla="*/ 418214 h 943723"/>
              <a:gd name="connsiteX15" fmla="*/ 730515 w 836840"/>
              <a:gd name="connsiteY15" fmla="*/ 467832 h 943723"/>
              <a:gd name="connsiteX16" fmla="*/ 702161 w 836840"/>
              <a:gd name="connsiteY16" fmla="*/ 496186 h 943723"/>
              <a:gd name="connsiteX17" fmla="*/ 645454 w 836840"/>
              <a:gd name="connsiteY17" fmla="*/ 588335 h 943723"/>
              <a:gd name="connsiteX18" fmla="*/ 617101 w 836840"/>
              <a:gd name="connsiteY18" fmla="*/ 616688 h 943723"/>
              <a:gd name="connsiteX19" fmla="*/ 574570 w 836840"/>
              <a:gd name="connsiteY19" fmla="*/ 652130 h 943723"/>
              <a:gd name="connsiteX20" fmla="*/ 418626 w 836840"/>
              <a:gd name="connsiteY20" fmla="*/ 708837 h 943723"/>
              <a:gd name="connsiteX21" fmla="*/ 361919 w 836840"/>
              <a:gd name="connsiteY21" fmla="*/ 786809 h 943723"/>
              <a:gd name="connsiteX22" fmla="*/ 404449 w 836840"/>
              <a:gd name="connsiteY22" fmla="*/ 871870 h 943723"/>
              <a:gd name="connsiteX23" fmla="*/ 439891 w 836840"/>
              <a:gd name="connsiteY23" fmla="*/ 886046 h 943723"/>
              <a:gd name="connsiteX24" fmla="*/ 524952 w 836840"/>
              <a:gd name="connsiteY24" fmla="*/ 900223 h 943723"/>
              <a:gd name="connsiteX25" fmla="*/ 595835 w 836840"/>
              <a:gd name="connsiteY25" fmla="*/ 942753 h 943723"/>
              <a:gd name="connsiteX26" fmla="*/ 659631 w 836840"/>
              <a:gd name="connsiteY26" fmla="*/ 928576 h 943723"/>
              <a:gd name="connsiteX27" fmla="*/ 709249 w 836840"/>
              <a:gd name="connsiteY27" fmla="*/ 907311 h 943723"/>
              <a:gd name="connsiteX28" fmla="*/ 751780 w 836840"/>
              <a:gd name="connsiteY28" fmla="*/ 893135 h 943723"/>
              <a:gd name="connsiteX29" fmla="*/ 787221 w 836840"/>
              <a:gd name="connsiteY29" fmla="*/ 857693 h 943723"/>
              <a:gd name="connsiteX30" fmla="*/ 773045 w 836840"/>
              <a:gd name="connsiteY30" fmla="*/ 701749 h 943723"/>
              <a:gd name="connsiteX31" fmla="*/ 751780 w 836840"/>
              <a:gd name="connsiteY31" fmla="*/ 673395 h 943723"/>
              <a:gd name="connsiteX32" fmla="*/ 659631 w 836840"/>
              <a:gd name="connsiteY32" fmla="*/ 602511 h 943723"/>
              <a:gd name="connsiteX33" fmla="*/ 546217 w 836840"/>
              <a:gd name="connsiteY33" fmla="*/ 503274 h 943723"/>
              <a:gd name="connsiteX34" fmla="*/ 439891 w 836840"/>
              <a:gd name="connsiteY34" fmla="*/ 524539 h 943723"/>
              <a:gd name="connsiteX35" fmla="*/ 383184 w 836840"/>
              <a:gd name="connsiteY35" fmla="*/ 545804 h 943723"/>
              <a:gd name="connsiteX36" fmla="*/ 283947 w 836840"/>
              <a:gd name="connsiteY36" fmla="*/ 574158 h 943723"/>
              <a:gd name="connsiteX37" fmla="*/ 248505 w 836840"/>
              <a:gd name="connsiteY37" fmla="*/ 588335 h 943723"/>
              <a:gd name="connsiteX38" fmla="*/ 120915 w 836840"/>
              <a:gd name="connsiteY38" fmla="*/ 609600 h 943723"/>
              <a:gd name="connsiteX39" fmla="*/ 7501 w 836840"/>
              <a:gd name="connsiteY39" fmla="*/ 588335 h 943723"/>
              <a:gd name="connsiteX40" fmla="*/ 412 w 836840"/>
              <a:gd name="connsiteY40" fmla="*/ 567070 h 943723"/>
              <a:gd name="connsiteX41" fmla="*/ 14589 w 836840"/>
              <a:gd name="connsiteY41" fmla="*/ 545804 h 943723"/>
              <a:gd name="connsiteX42" fmla="*/ 71296 w 836840"/>
              <a:gd name="connsiteY42" fmla="*/ 489097 h 943723"/>
              <a:gd name="connsiteX43" fmla="*/ 142180 w 836840"/>
              <a:gd name="connsiteY43" fmla="*/ 467832 h 943723"/>
              <a:gd name="connsiteX44" fmla="*/ 191798 w 836840"/>
              <a:gd name="connsiteY44" fmla="*/ 446567 h 943723"/>
              <a:gd name="connsiteX45" fmla="*/ 241417 w 836840"/>
              <a:gd name="connsiteY45" fmla="*/ 432390 h 943723"/>
              <a:gd name="connsiteX46" fmla="*/ 276859 w 836840"/>
              <a:gd name="connsiteY46" fmla="*/ 418214 h 943723"/>
              <a:gd name="connsiteX47" fmla="*/ 425715 w 836840"/>
              <a:gd name="connsiteY47" fmla="*/ 404037 h 943723"/>
              <a:gd name="connsiteX48" fmla="*/ 503687 w 836840"/>
              <a:gd name="connsiteY48" fmla="*/ 396949 h 943723"/>
              <a:gd name="connsiteX49" fmla="*/ 546217 w 836840"/>
              <a:gd name="connsiteY49" fmla="*/ 333153 h 943723"/>
              <a:gd name="connsiteX50" fmla="*/ 539128 w 836840"/>
              <a:gd name="connsiteY50" fmla="*/ 269358 h 943723"/>
              <a:gd name="connsiteX51" fmla="*/ 489510 w 836840"/>
              <a:gd name="connsiteY51" fmla="*/ 205563 h 94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36840" h="943723">
                <a:moveTo>
                  <a:pt x="128003" y="191386"/>
                </a:moveTo>
                <a:cubicBezTo>
                  <a:pt x="139817" y="186660"/>
                  <a:pt x="151487" y="181557"/>
                  <a:pt x="163445" y="177209"/>
                </a:cubicBezTo>
                <a:cubicBezTo>
                  <a:pt x="177489" y="172102"/>
                  <a:pt x="191902" y="168058"/>
                  <a:pt x="205975" y="163032"/>
                </a:cubicBezTo>
                <a:cubicBezTo>
                  <a:pt x="232094" y="153704"/>
                  <a:pt x="286410" y="133447"/>
                  <a:pt x="312301" y="120502"/>
                </a:cubicBezTo>
                <a:cubicBezTo>
                  <a:pt x="329339" y="111983"/>
                  <a:pt x="344623" y="100132"/>
                  <a:pt x="361919" y="92149"/>
                </a:cubicBezTo>
                <a:cubicBezTo>
                  <a:pt x="375487" y="85887"/>
                  <a:pt x="391083" y="84655"/>
                  <a:pt x="404449" y="77972"/>
                </a:cubicBezTo>
                <a:cubicBezTo>
                  <a:pt x="462749" y="48822"/>
                  <a:pt x="449644" y="42051"/>
                  <a:pt x="503687" y="21265"/>
                </a:cubicBezTo>
                <a:cubicBezTo>
                  <a:pt x="542503" y="6336"/>
                  <a:pt x="562373" y="5793"/>
                  <a:pt x="602924" y="0"/>
                </a:cubicBezTo>
                <a:cubicBezTo>
                  <a:pt x="633640" y="9451"/>
                  <a:pt x="666029" y="14595"/>
                  <a:pt x="695073" y="28353"/>
                </a:cubicBezTo>
                <a:cubicBezTo>
                  <a:pt x="711751" y="36253"/>
                  <a:pt x="724000" y="51325"/>
                  <a:pt x="737603" y="63795"/>
                </a:cubicBezTo>
                <a:cubicBezTo>
                  <a:pt x="752382" y="77343"/>
                  <a:pt x="767909" y="90434"/>
                  <a:pt x="780133" y="106325"/>
                </a:cubicBezTo>
                <a:cubicBezTo>
                  <a:pt x="791748" y="121424"/>
                  <a:pt x="799968" y="138905"/>
                  <a:pt x="808487" y="155944"/>
                </a:cubicBezTo>
                <a:cubicBezTo>
                  <a:pt x="829406" y="197781"/>
                  <a:pt x="827653" y="197166"/>
                  <a:pt x="836840" y="233916"/>
                </a:cubicBezTo>
                <a:cubicBezTo>
                  <a:pt x="827389" y="281172"/>
                  <a:pt x="825787" y="330704"/>
                  <a:pt x="808487" y="375683"/>
                </a:cubicBezTo>
                <a:cubicBezTo>
                  <a:pt x="801290" y="394396"/>
                  <a:pt x="778907" y="402909"/>
                  <a:pt x="765956" y="418214"/>
                </a:cubicBezTo>
                <a:cubicBezTo>
                  <a:pt x="752827" y="433730"/>
                  <a:pt x="743386" y="452101"/>
                  <a:pt x="730515" y="467832"/>
                </a:cubicBezTo>
                <a:cubicBezTo>
                  <a:pt x="722051" y="478177"/>
                  <a:pt x="710511" y="485749"/>
                  <a:pt x="702161" y="496186"/>
                </a:cubicBezTo>
                <a:cubicBezTo>
                  <a:pt x="642325" y="570981"/>
                  <a:pt x="705647" y="505570"/>
                  <a:pt x="645454" y="588335"/>
                </a:cubicBezTo>
                <a:cubicBezTo>
                  <a:pt x="637593" y="599144"/>
                  <a:pt x="627036" y="607747"/>
                  <a:pt x="617101" y="616688"/>
                </a:cubicBezTo>
                <a:cubicBezTo>
                  <a:pt x="603384" y="629033"/>
                  <a:pt x="590476" y="642773"/>
                  <a:pt x="574570" y="652130"/>
                </a:cubicBezTo>
                <a:cubicBezTo>
                  <a:pt x="515503" y="686875"/>
                  <a:pt x="483161" y="691237"/>
                  <a:pt x="418626" y="708837"/>
                </a:cubicBezTo>
                <a:cubicBezTo>
                  <a:pt x="413054" y="715802"/>
                  <a:pt x="361023" y="778745"/>
                  <a:pt x="361919" y="786809"/>
                </a:cubicBezTo>
                <a:cubicBezTo>
                  <a:pt x="365420" y="818315"/>
                  <a:pt x="384864" y="846943"/>
                  <a:pt x="404449" y="871870"/>
                </a:cubicBezTo>
                <a:cubicBezTo>
                  <a:pt x="412310" y="881875"/>
                  <a:pt x="427505" y="883132"/>
                  <a:pt x="439891" y="886046"/>
                </a:cubicBezTo>
                <a:cubicBezTo>
                  <a:pt x="467872" y="892630"/>
                  <a:pt x="496598" y="895497"/>
                  <a:pt x="524952" y="900223"/>
                </a:cubicBezTo>
                <a:cubicBezTo>
                  <a:pt x="548580" y="914400"/>
                  <a:pt x="568872" y="937077"/>
                  <a:pt x="595835" y="942753"/>
                </a:cubicBezTo>
                <a:cubicBezTo>
                  <a:pt x="617152" y="947241"/>
                  <a:pt x="638839" y="935074"/>
                  <a:pt x="659631" y="928576"/>
                </a:cubicBezTo>
                <a:cubicBezTo>
                  <a:pt x="676806" y="923209"/>
                  <a:pt x="692454" y="913770"/>
                  <a:pt x="709249" y="907311"/>
                </a:cubicBezTo>
                <a:cubicBezTo>
                  <a:pt x="723197" y="901947"/>
                  <a:pt x="737603" y="897860"/>
                  <a:pt x="751780" y="893135"/>
                </a:cubicBezTo>
                <a:cubicBezTo>
                  <a:pt x="763594" y="881321"/>
                  <a:pt x="777640" y="871380"/>
                  <a:pt x="787221" y="857693"/>
                </a:cubicBezTo>
                <a:cubicBezTo>
                  <a:pt x="821139" y="809238"/>
                  <a:pt x="789992" y="752590"/>
                  <a:pt x="773045" y="701749"/>
                </a:cubicBezTo>
                <a:cubicBezTo>
                  <a:pt x="769309" y="690541"/>
                  <a:pt x="760671" y="681175"/>
                  <a:pt x="751780" y="673395"/>
                </a:cubicBezTo>
                <a:cubicBezTo>
                  <a:pt x="722616" y="647876"/>
                  <a:pt x="687033" y="629913"/>
                  <a:pt x="659631" y="602511"/>
                </a:cubicBezTo>
                <a:cubicBezTo>
                  <a:pt x="586217" y="529097"/>
                  <a:pt x="624310" y="561843"/>
                  <a:pt x="546217" y="503274"/>
                </a:cubicBezTo>
                <a:cubicBezTo>
                  <a:pt x="510775" y="510362"/>
                  <a:pt x="474864" y="515416"/>
                  <a:pt x="439891" y="524539"/>
                </a:cubicBezTo>
                <a:cubicBezTo>
                  <a:pt x="420357" y="529635"/>
                  <a:pt x="402221" y="539085"/>
                  <a:pt x="383184" y="545804"/>
                </a:cubicBezTo>
                <a:cubicBezTo>
                  <a:pt x="317598" y="568952"/>
                  <a:pt x="336188" y="563710"/>
                  <a:pt x="283947" y="574158"/>
                </a:cubicBezTo>
                <a:cubicBezTo>
                  <a:pt x="272133" y="578884"/>
                  <a:pt x="260740" y="584839"/>
                  <a:pt x="248505" y="588335"/>
                </a:cubicBezTo>
                <a:cubicBezTo>
                  <a:pt x="194622" y="603730"/>
                  <a:pt x="176110" y="603467"/>
                  <a:pt x="120915" y="609600"/>
                </a:cubicBezTo>
                <a:cubicBezTo>
                  <a:pt x="83110" y="602512"/>
                  <a:pt x="43772" y="601136"/>
                  <a:pt x="7501" y="588335"/>
                </a:cubicBezTo>
                <a:cubicBezTo>
                  <a:pt x="455" y="585848"/>
                  <a:pt x="-816" y="574440"/>
                  <a:pt x="412" y="567070"/>
                </a:cubicBezTo>
                <a:cubicBezTo>
                  <a:pt x="1812" y="558666"/>
                  <a:pt x="9637" y="552737"/>
                  <a:pt x="14589" y="545804"/>
                </a:cubicBezTo>
                <a:cubicBezTo>
                  <a:pt x="30307" y="523799"/>
                  <a:pt x="45358" y="501201"/>
                  <a:pt x="71296" y="489097"/>
                </a:cubicBezTo>
                <a:cubicBezTo>
                  <a:pt x="93650" y="478665"/>
                  <a:pt x="118918" y="476042"/>
                  <a:pt x="142180" y="467832"/>
                </a:cubicBezTo>
                <a:cubicBezTo>
                  <a:pt x="159148" y="461843"/>
                  <a:pt x="174852" y="452619"/>
                  <a:pt x="191798" y="446567"/>
                </a:cubicBezTo>
                <a:cubicBezTo>
                  <a:pt x="207997" y="440781"/>
                  <a:pt x="225098" y="437829"/>
                  <a:pt x="241417" y="432390"/>
                </a:cubicBezTo>
                <a:cubicBezTo>
                  <a:pt x="253488" y="428366"/>
                  <a:pt x="264515" y="421300"/>
                  <a:pt x="276859" y="418214"/>
                </a:cubicBezTo>
                <a:cubicBezTo>
                  <a:pt x="310296" y="409855"/>
                  <a:pt x="407098" y="405526"/>
                  <a:pt x="425715" y="404037"/>
                </a:cubicBezTo>
                <a:cubicBezTo>
                  <a:pt x="451730" y="401956"/>
                  <a:pt x="477696" y="399312"/>
                  <a:pt x="503687" y="396949"/>
                </a:cubicBezTo>
                <a:cubicBezTo>
                  <a:pt x="511151" y="386997"/>
                  <a:pt x="544609" y="344411"/>
                  <a:pt x="546217" y="333153"/>
                </a:cubicBezTo>
                <a:cubicBezTo>
                  <a:pt x="549243" y="311972"/>
                  <a:pt x="546641" y="289392"/>
                  <a:pt x="539128" y="269358"/>
                </a:cubicBezTo>
                <a:cubicBezTo>
                  <a:pt x="529688" y="244184"/>
                  <a:pt x="508234" y="224285"/>
                  <a:pt x="489510" y="205563"/>
                </a:cubicBezTo>
              </a:path>
            </a:pathLst>
          </a:custGeom>
          <a:noFill/>
          <a:ln>
            <a:solidFill>
              <a:srgbClr val="2582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8FE5A452-3384-7B0F-7FB6-07B362969C58}"/>
              </a:ext>
            </a:extLst>
          </p:cNvPr>
          <p:cNvSpPr/>
          <p:nvPr/>
        </p:nvSpPr>
        <p:spPr>
          <a:xfrm>
            <a:off x="1447493" y="3414443"/>
            <a:ext cx="496276" cy="758456"/>
          </a:xfrm>
          <a:custGeom>
            <a:avLst/>
            <a:gdLst>
              <a:gd name="connsiteX0" fmla="*/ 0 w 496276"/>
              <a:gd name="connsiteY0" fmla="*/ 0 h 758456"/>
              <a:gd name="connsiteX1" fmla="*/ 35442 w 496276"/>
              <a:gd name="connsiteY1" fmla="*/ 7088 h 758456"/>
              <a:gd name="connsiteX2" fmla="*/ 113414 w 496276"/>
              <a:gd name="connsiteY2" fmla="*/ 113414 h 758456"/>
              <a:gd name="connsiteX3" fmla="*/ 148856 w 496276"/>
              <a:gd name="connsiteY3" fmla="*/ 184297 h 758456"/>
              <a:gd name="connsiteX4" fmla="*/ 191386 w 496276"/>
              <a:gd name="connsiteY4" fmla="*/ 304800 h 758456"/>
              <a:gd name="connsiteX5" fmla="*/ 205563 w 496276"/>
              <a:gd name="connsiteY5" fmla="*/ 418214 h 758456"/>
              <a:gd name="connsiteX6" fmla="*/ 212651 w 496276"/>
              <a:gd name="connsiteY6" fmla="*/ 588335 h 758456"/>
              <a:gd name="connsiteX7" fmla="*/ 248093 w 496276"/>
              <a:gd name="connsiteY7" fmla="*/ 652130 h 758456"/>
              <a:gd name="connsiteX8" fmla="*/ 382772 w 496276"/>
              <a:gd name="connsiteY8" fmla="*/ 758456 h 758456"/>
              <a:gd name="connsiteX9" fmla="*/ 432391 w 496276"/>
              <a:gd name="connsiteY9" fmla="*/ 737190 h 758456"/>
              <a:gd name="connsiteX10" fmla="*/ 489098 w 496276"/>
              <a:gd name="connsiteY10" fmla="*/ 645042 h 758456"/>
              <a:gd name="connsiteX11" fmla="*/ 474921 w 496276"/>
              <a:gd name="connsiteY11" fmla="*/ 411125 h 758456"/>
              <a:gd name="connsiteX12" fmla="*/ 446567 w 496276"/>
              <a:gd name="connsiteY12" fmla="*/ 396949 h 758456"/>
              <a:gd name="connsiteX13" fmla="*/ 418214 w 496276"/>
              <a:gd name="connsiteY13" fmla="*/ 375684 h 7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6276" h="758456">
                <a:moveTo>
                  <a:pt x="0" y="0"/>
                </a:moveTo>
                <a:cubicBezTo>
                  <a:pt x="11814" y="2363"/>
                  <a:pt x="25572" y="179"/>
                  <a:pt x="35442" y="7088"/>
                </a:cubicBezTo>
                <a:cubicBezTo>
                  <a:pt x="53604" y="19801"/>
                  <a:pt x="107240" y="102750"/>
                  <a:pt x="113414" y="113414"/>
                </a:cubicBezTo>
                <a:cubicBezTo>
                  <a:pt x="126650" y="136276"/>
                  <a:pt x="138127" y="160157"/>
                  <a:pt x="148856" y="184297"/>
                </a:cubicBezTo>
                <a:cubicBezTo>
                  <a:pt x="161805" y="213433"/>
                  <a:pt x="181710" y="275771"/>
                  <a:pt x="191386" y="304800"/>
                </a:cubicBezTo>
                <a:cubicBezTo>
                  <a:pt x="196112" y="342605"/>
                  <a:pt x="203977" y="380148"/>
                  <a:pt x="205563" y="418214"/>
                </a:cubicBezTo>
                <a:cubicBezTo>
                  <a:pt x="207926" y="474921"/>
                  <a:pt x="206605" y="531902"/>
                  <a:pt x="212651" y="588335"/>
                </a:cubicBezTo>
                <a:cubicBezTo>
                  <a:pt x="213453" y="595821"/>
                  <a:pt x="246864" y="650901"/>
                  <a:pt x="248093" y="652130"/>
                </a:cubicBezTo>
                <a:cubicBezTo>
                  <a:pt x="304712" y="708749"/>
                  <a:pt x="327316" y="721484"/>
                  <a:pt x="382772" y="758456"/>
                </a:cubicBezTo>
                <a:cubicBezTo>
                  <a:pt x="399312" y="751367"/>
                  <a:pt x="417838" y="747774"/>
                  <a:pt x="432391" y="737190"/>
                </a:cubicBezTo>
                <a:cubicBezTo>
                  <a:pt x="456879" y="719381"/>
                  <a:pt x="477819" y="667599"/>
                  <a:pt x="489098" y="645042"/>
                </a:cubicBezTo>
                <a:cubicBezTo>
                  <a:pt x="493797" y="560453"/>
                  <a:pt x="508268" y="492109"/>
                  <a:pt x="474921" y="411125"/>
                </a:cubicBezTo>
                <a:cubicBezTo>
                  <a:pt x="470898" y="401354"/>
                  <a:pt x="455528" y="402549"/>
                  <a:pt x="446567" y="396949"/>
                </a:cubicBezTo>
                <a:cubicBezTo>
                  <a:pt x="436549" y="390688"/>
                  <a:pt x="427665" y="382772"/>
                  <a:pt x="418214" y="375684"/>
                </a:cubicBezTo>
              </a:path>
            </a:pathLst>
          </a:custGeom>
          <a:noFill/>
          <a:ln>
            <a:solidFill>
              <a:srgbClr val="2582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4A1C574-6B4B-C6A3-D556-EA3850016606}"/>
              </a:ext>
            </a:extLst>
          </p:cNvPr>
          <p:cNvSpPr/>
          <p:nvPr/>
        </p:nvSpPr>
        <p:spPr>
          <a:xfrm>
            <a:off x="465598" y="3320419"/>
            <a:ext cx="1488941" cy="1109091"/>
          </a:xfrm>
          <a:custGeom>
            <a:avLst/>
            <a:gdLst>
              <a:gd name="connsiteX0" fmla="*/ 85060 w 1488941"/>
              <a:gd name="connsiteY0" fmla="*/ 942753 h 1190846"/>
              <a:gd name="connsiteX1" fmla="*/ 77972 w 1488941"/>
              <a:gd name="connsiteY1" fmla="*/ 864781 h 1190846"/>
              <a:gd name="connsiteX2" fmla="*/ 70883 w 1488941"/>
              <a:gd name="connsiteY2" fmla="*/ 843516 h 1190846"/>
              <a:gd name="connsiteX3" fmla="*/ 49618 w 1488941"/>
              <a:gd name="connsiteY3" fmla="*/ 822251 h 1190846"/>
              <a:gd name="connsiteX4" fmla="*/ 28353 w 1488941"/>
              <a:gd name="connsiteY4" fmla="*/ 687572 h 1190846"/>
              <a:gd name="connsiteX5" fmla="*/ 21265 w 1488941"/>
              <a:gd name="connsiteY5" fmla="*/ 659218 h 1190846"/>
              <a:gd name="connsiteX6" fmla="*/ 14176 w 1488941"/>
              <a:gd name="connsiteY6" fmla="*/ 595423 h 1190846"/>
              <a:gd name="connsiteX7" fmla="*/ 0 w 1488941"/>
              <a:gd name="connsiteY7" fmla="*/ 496186 h 1190846"/>
              <a:gd name="connsiteX8" fmla="*/ 14176 w 1488941"/>
              <a:gd name="connsiteY8" fmla="*/ 226828 h 1190846"/>
              <a:gd name="connsiteX9" fmla="*/ 35442 w 1488941"/>
              <a:gd name="connsiteY9" fmla="*/ 184297 h 1190846"/>
              <a:gd name="connsiteX10" fmla="*/ 63795 w 1488941"/>
              <a:gd name="connsiteY10" fmla="*/ 106325 h 1190846"/>
              <a:gd name="connsiteX11" fmla="*/ 92149 w 1488941"/>
              <a:gd name="connsiteY11" fmla="*/ 49618 h 1190846"/>
              <a:gd name="connsiteX12" fmla="*/ 198474 w 1488941"/>
              <a:gd name="connsiteY12" fmla="*/ 0 h 1190846"/>
              <a:gd name="connsiteX13" fmla="*/ 241004 w 1488941"/>
              <a:gd name="connsiteY13" fmla="*/ 7088 h 1190846"/>
              <a:gd name="connsiteX14" fmla="*/ 262269 w 1488941"/>
              <a:gd name="connsiteY14" fmla="*/ 49618 h 1190846"/>
              <a:gd name="connsiteX15" fmla="*/ 283535 w 1488941"/>
              <a:gd name="connsiteY15" fmla="*/ 85060 h 1190846"/>
              <a:gd name="connsiteX16" fmla="*/ 290623 w 1488941"/>
              <a:gd name="connsiteY16" fmla="*/ 120502 h 1190846"/>
              <a:gd name="connsiteX17" fmla="*/ 304800 w 1488941"/>
              <a:gd name="connsiteY17" fmla="*/ 170121 h 1190846"/>
              <a:gd name="connsiteX18" fmla="*/ 333153 w 1488941"/>
              <a:gd name="connsiteY18" fmla="*/ 311888 h 1190846"/>
              <a:gd name="connsiteX19" fmla="*/ 354418 w 1488941"/>
              <a:gd name="connsiteY19" fmla="*/ 389860 h 1190846"/>
              <a:gd name="connsiteX20" fmla="*/ 368595 w 1488941"/>
              <a:gd name="connsiteY20" fmla="*/ 460744 h 1190846"/>
              <a:gd name="connsiteX21" fmla="*/ 396949 w 1488941"/>
              <a:gd name="connsiteY21" fmla="*/ 588335 h 1190846"/>
              <a:gd name="connsiteX22" fmla="*/ 404037 w 1488941"/>
              <a:gd name="connsiteY22" fmla="*/ 652130 h 1190846"/>
              <a:gd name="connsiteX23" fmla="*/ 418214 w 1488941"/>
              <a:gd name="connsiteY23" fmla="*/ 978195 h 1190846"/>
              <a:gd name="connsiteX24" fmla="*/ 432390 w 1488941"/>
              <a:gd name="connsiteY24" fmla="*/ 1049079 h 1190846"/>
              <a:gd name="connsiteX25" fmla="*/ 453656 w 1488941"/>
              <a:gd name="connsiteY25" fmla="*/ 1155404 h 1190846"/>
              <a:gd name="connsiteX26" fmla="*/ 489097 w 1488941"/>
              <a:gd name="connsiteY26" fmla="*/ 1169581 h 1190846"/>
              <a:gd name="connsiteX27" fmla="*/ 652130 w 1488941"/>
              <a:gd name="connsiteY27" fmla="*/ 1190846 h 1190846"/>
              <a:gd name="connsiteX28" fmla="*/ 645042 w 1488941"/>
              <a:gd name="connsiteY28" fmla="*/ 935665 h 1190846"/>
              <a:gd name="connsiteX29" fmla="*/ 637953 w 1488941"/>
              <a:gd name="connsiteY29" fmla="*/ 886046 h 1190846"/>
              <a:gd name="connsiteX30" fmla="*/ 652130 w 1488941"/>
              <a:gd name="connsiteY30" fmla="*/ 758455 h 1190846"/>
              <a:gd name="connsiteX31" fmla="*/ 673395 w 1488941"/>
              <a:gd name="connsiteY31" fmla="*/ 503274 h 1190846"/>
              <a:gd name="connsiteX32" fmla="*/ 687572 w 1488941"/>
              <a:gd name="connsiteY32" fmla="*/ 396948 h 1190846"/>
              <a:gd name="connsiteX33" fmla="*/ 701749 w 1488941"/>
              <a:gd name="connsiteY33" fmla="*/ 354418 h 1190846"/>
              <a:gd name="connsiteX34" fmla="*/ 744279 w 1488941"/>
              <a:gd name="connsiteY34" fmla="*/ 241004 h 1190846"/>
              <a:gd name="connsiteX35" fmla="*/ 808074 w 1488941"/>
              <a:gd name="connsiteY35" fmla="*/ 127590 h 1190846"/>
              <a:gd name="connsiteX36" fmla="*/ 822251 w 1488941"/>
              <a:gd name="connsiteY36" fmla="*/ 85060 h 1190846"/>
              <a:gd name="connsiteX37" fmla="*/ 843516 w 1488941"/>
              <a:gd name="connsiteY37" fmla="*/ 77972 h 1190846"/>
              <a:gd name="connsiteX38" fmla="*/ 893135 w 1488941"/>
              <a:gd name="connsiteY38" fmla="*/ 70883 h 1190846"/>
              <a:gd name="connsiteX39" fmla="*/ 1091609 w 1488941"/>
              <a:gd name="connsiteY39" fmla="*/ 14176 h 1190846"/>
              <a:gd name="connsiteX40" fmla="*/ 1353879 w 1488941"/>
              <a:gd name="connsiteY40" fmla="*/ 28353 h 1190846"/>
              <a:gd name="connsiteX41" fmla="*/ 1403497 w 1488941"/>
              <a:gd name="connsiteY41" fmla="*/ 63795 h 1190846"/>
              <a:gd name="connsiteX42" fmla="*/ 1446028 w 1488941"/>
              <a:gd name="connsiteY42" fmla="*/ 92148 h 1190846"/>
              <a:gd name="connsiteX43" fmla="*/ 1481469 w 1488941"/>
              <a:gd name="connsiteY43" fmla="*/ 120502 h 1190846"/>
              <a:gd name="connsiteX44" fmla="*/ 1467293 w 1488941"/>
              <a:gd name="connsiteY44" fmla="*/ 361507 h 1190846"/>
              <a:gd name="connsiteX45" fmla="*/ 1453116 w 1488941"/>
              <a:gd name="connsiteY45" fmla="*/ 439479 h 1190846"/>
              <a:gd name="connsiteX46" fmla="*/ 1481469 w 1488941"/>
              <a:gd name="connsiteY46" fmla="*/ 630865 h 1190846"/>
              <a:gd name="connsiteX47" fmla="*/ 1467293 w 1488941"/>
              <a:gd name="connsiteY47" fmla="*/ 985283 h 1190846"/>
              <a:gd name="connsiteX48" fmla="*/ 1410586 w 1488941"/>
              <a:gd name="connsiteY48" fmla="*/ 1070344 h 1190846"/>
              <a:gd name="connsiteX49" fmla="*/ 1382232 w 1488941"/>
              <a:gd name="connsiteY49" fmla="*/ 1091609 h 1190846"/>
              <a:gd name="connsiteX50" fmla="*/ 1247553 w 1488941"/>
              <a:gd name="connsiteY50" fmla="*/ 1112874 h 1190846"/>
              <a:gd name="connsiteX51" fmla="*/ 1169581 w 1488941"/>
              <a:gd name="connsiteY51" fmla="*/ 1056167 h 1190846"/>
              <a:gd name="connsiteX52" fmla="*/ 1105786 w 1488941"/>
              <a:gd name="connsiteY52" fmla="*/ 822251 h 1190846"/>
              <a:gd name="connsiteX53" fmla="*/ 1127051 w 1488941"/>
              <a:gd name="connsiteY53" fmla="*/ 602511 h 1190846"/>
              <a:gd name="connsiteX54" fmla="*/ 1119962 w 1488941"/>
              <a:gd name="connsiteY54" fmla="*/ 418214 h 1190846"/>
              <a:gd name="connsiteX55" fmla="*/ 1084521 w 1488941"/>
              <a:gd name="connsiteY55" fmla="*/ 361507 h 1190846"/>
              <a:gd name="connsiteX56" fmla="*/ 985283 w 1488941"/>
              <a:gd name="connsiteY56" fmla="*/ 318976 h 1190846"/>
              <a:gd name="connsiteX57" fmla="*/ 942753 w 1488941"/>
              <a:gd name="connsiteY57" fmla="*/ 326065 h 1190846"/>
              <a:gd name="connsiteX58" fmla="*/ 907311 w 1488941"/>
              <a:gd name="connsiteY58" fmla="*/ 411125 h 1190846"/>
              <a:gd name="connsiteX59" fmla="*/ 921488 w 1488941"/>
              <a:gd name="connsiteY59" fmla="*/ 60251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88941" h="1190846">
                <a:moveTo>
                  <a:pt x="85060" y="942753"/>
                </a:moveTo>
                <a:cubicBezTo>
                  <a:pt x="82697" y="916762"/>
                  <a:pt x="81663" y="890617"/>
                  <a:pt x="77972" y="864781"/>
                </a:cubicBezTo>
                <a:cubicBezTo>
                  <a:pt x="76915" y="857384"/>
                  <a:pt x="75028" y="849733"/>
                  <a:pt x="70883" y="843516"/>
                </a:cubicBezTo>
                <a:cubicBezTo>
                  <a:pt x="65322" y="835175"/>
                  <a:pt x="56706" y="829339"/>
                  <a:pt x="49618" y="822251"/>
                </a:cubicBezTo>
                <a:cubicBezTo>
                  <a:pt x="42398" y="771708"/>
                  <a:pt x="38511" y="741746"/>
                  <a:pt x="28353" y="687572"/>
                </a:cubicBezTo>
                <a:cubicBezTo>
                  <a:pt x="26558" y="677997"/>
                  <a:pt x="23628" y="668669"/>
                  <a:pt x="21265" y="659218"/>
                </a:cubicBezTo>
                <a:cubicBezTo>
                  <a:pt x="18902" y="637953"/>
                  <a:pt x="16943" y="616639"/>
                  <a:pt x="14176" y="595423"/>
                </a:cubicBezTo>
                <a:cubicBezTo>
                  <a:pt x="9854" y="562289"/>
                  <a:pt x="0" y="496186"/>
                  <a:pt x="0" y="496186"/>
                </a:cubicBezTo>
                <a:cubicBezTo>
                  <a:pt x="4725" y="406400"/>
                  <a:pt x="4024" y="316163"/>
                  <a:pt x="14176" y="226828"/>
                </a:cubicBezTo>
                <a:cubicBezTo>
                  <a:pt x="15966" y="211079"/>
                  <a:pt x="30430" y="199334"/>
                  <a:pt x="35442" y="184297"/>
                </a:cubicBezTo>
                <a:cubicBezTo>
                  <a:pt x="82823" y="42156"/>
                  <a:pt x="-1318" y="236552"/>
                  <a:pt x="63795" y="106325"/>
                </a:cubicBezTo>
                <a:cubicBezTo>
                  <a:pt x="67816" y="98282"/>
                  <a:pt x="79832" y="57830"/>
                  <a:pt x="92149" y="49618"/>
                </a:cubicBezTo>
                <a:cubicBezTo>
                  <a:pt x="123004" y="29048"/>
                  <a:pt x="163266" y="14082"/>
                  <a:pt x="198474" y="0"/>
                </a:cubicBezTo>
                <a:cubicBezTo>
                  <a:pt x="212651" y="2363"/>
                  <a:pt x="229659" y="-1736"/>
                  <a:pt x="241004" y="7088"/>
                </a:cubicBezTo>
                <a:cubicBezTo>
                  <a:pt x="253515" y="16819"/>
                  <a:pt x="254679" y="35703"/>
                  <a:pt x="262269" y="49618"/>
                </a:cubicBezTo>
                <a:cubicBezTo>
                  <a:pt x="268866" y="61713"/>
                  <a:pt x="276446" y="73246"/>
                  <a:pt x="283535" y="85060"/>
                </a:cubicBezTo>
                <a:cubicBezTo>
                  <a:pt x="285898" y="96874"/>
                  <a:pt x="287701" y="108814"/>
                  <a:pt x="290623" y="120502"/>
                </a:cubicBezTo>
                <a:cubicBezTo>
                  <a:pt x="294795" y="137190"/>
                  <a:pt x="301068" y="153329"/>
                  <a:pt x="304800" y="170121"/>
                </a:cubicBezTo>
                <a:cubicBezTo>
                  <a:pt x="315254" y="217165"/>
                  <a:pt x="323702" y="264632"/>
                  <a:pt x="333153" y="311888"/>
                </a:cubicBezTo>
                <a:cubicBezTo>
                  <a:pt x="338436" y="338305"/>
                  <a:pt x="348178" y="363653"/>
                  <a:pt x="354418" y="389860"/>
                </a:cubicBezTo>
                <a:cubicBezTo>
                  <a:pt x="359999" y="413301"/>
                  <a:pt x="363546" y="437183"/>
                  <a:pt x="368595" y="460744"/>
                </a:cubicBezTo>
                <a:cubicBezTo>
                  <a:pt x="377724" y="503345"/>
                  <a:pt x="396949" y="588335"/>
                  <a:pt x="396949" y="588335"/>
                </a:cubicBezTo>
                <a:cubicBezTo>
                  <a:pt x="399312" y="609600"/>
                  <a:pt x="402913" y="630764"/>
                  <a:pt x="404037" y="652130"/>
                </a:cubicBezTo>
                <a:cubicBezTo>
                  <a:pt x="405838" y="686353"/>
                  <a:pt x="411015" y="913404"/>
                  <a:pt x="418214" y="978195"/>
                </a:cubicBezTo>
                <a:cubicBezTo>
                  <a:pt x="420875" y="1002143"/>
                  <a:pt x="428982" y="1025225"/>
                  <a:pt x="432390" y="1049079"/>
                </a:cubicBezTo>
                <a:cubicBezTo>
                  <a:pt x="433708" y="1058303"/>
                  <a:pt x="445371" y="1152090"/>
                  <a:pt x="453656" y="1155404"/>
                </a:cubicBezTo>
                <a:cubicBezTo>
                  <a:pt x="465470" y="1160130"/>
                  <a:pt x="476646" y="1166960"/>
                  <a:pt x="489097" y="1169581"/>
                </a:cubicBezTo>
                <a:cubicBezTo>
                  <a:pt x="527555" y="1177677"/>
                  <a:pt x="607604" y="1185899"/>
                  <a:pt x="652130" y="1190846"/>
                </a:cubicBezTo>
                <a:cubicBezTo>
                  <a:pt x="649767" y="1105786"/>
                  <a:pt x="648996" y="1020666"/>
                  <a:pt x="645042" y="935665"/>
                </a:cubicBezTo>
                <a:cubicBezTo>
                  <a:pt x="644266" y="918975"/>
                  <a:pt x="637285" y="902740"/>
                  <a:pt x="637953" y="886046"/>
                </a:cubicBezTo>
                <a:cubicBezTo>
                  <a:pt x="639663" y="843288"/>
                  <a:pt x="648256" y="801071"/>
                  <a:pt x="652130" y="758455"/>
                </a:cubicBezTo>
                <a:cubicBezTo>
                  <a:pt x="678029" y="473573"/>
                  <a:pt x="656361" y="665107"/>
                  <a:pt x="673395" y="503274"/>
                </a:cubicBezTo>
                <a:cubicBezTo>
                  <a:pt x="675541" y="482884"/>
                  <a:pt x="681351" y="421831"/>
                  <a:pt x="687572" y="396948"/>
                </a:cubicBezTo>
                <a:cubicBezTo>
                  <a:pt x="691196" y="382451"/>
                  <a:pt x="696642" y="368462"/>
                  <a:pt x="701749" y="354418"/>
                </a:cubicBezTo>
                <a:cubicBezTo>
                  <a:pt x="715547" y="316473"/>
                  <a:pt x="724485" y="276194"/>
                  <a:pt x="744279" y="241004"/>
                </a:cubicBezTo>
                <a:cubicBezTo>
                  <a:pt x="765544" y="203199"/>
                  <a:pt x="794357" y="168739"/>
                  <a:pt x="808074" y="127590"/>
                </a:cubicBezTo>
                <a:cubicBezTo>
                  <a:pt x="812800" y="113413"/>
                  <a:pt x="813565" y="97220"/>
                  <a:pt x="822251" y="85060"/>
                </a:cubicBezTo>
                <a:cubicBezTo>
                  <a:pt x="826594" y="78980"/>
                  <a:pt x="836189" y="79437"/>
                  <a:pt x="843516" y="77972"/>
                </a:cubicBezTo>
                <a:cubicBezTo>
                  <a:pt x="859899" y="74695"/>
                  <a:pt x="876595" y="73246"/>
                  <a:pt x="893135" y="70883"/>
                </a:cubicBezTo>
                <a:cubicBezTo>
                  <a:pt x="936731" y="56351"/>
                  <a:pt x="1051465" y="15691"/>
                  <a:pt x="1091609" y="14176"/>
                </a:cubicBezTo>
                <a:cubicBezTo>
                  <a:pt x="1179098" y="10874"/>
                  <a:pt x="1266456" y="23627"/>
                  <a:pt x="1353879" y="28353"/>
                </a:cubicBezTo>
                <a:cubicBezTo>
                  <a:pt x="1395884" y="42354"/>
                  <a:pt x="1355443" y="25352"/>
                  <a:pt x="1403497" y="63795"/>
                </a:cubicBezTo>
                <a:cubicBezTo>
                  <a:pt x="1416802" y="74439"/>
                  <a:pt x="1432248" y="82126"/>
                  <a:pt x="1446028" y="92148"/>
                </a:cubicBezTo>
                <a:cubicBezTo>
                  <a:pt x="1458263" y="101047"/>
                  <a:pt x="1469655" y="111051"/>
                  <a:pt x="1481469" y="120502"/>
                </a:cubicBezTo>
                <a:cubicBezTo>
                  <a:pt x="1476744" y="200837"/>
                  <a:pt x="1474418" y="281349"/>
                  <a:pt x="1467293" y="361507"/>
                </a:cubicBezTo>
                <a:cubicBezTo>
                  <a:pt x="1464954" y="387820"/>
                  <a:pt x="1454172" y="413083"/>
                  <a:pt x="1453116" y="439479"/>
                </a:cubicBezTo>
                <a:cubicBezTo>
                  <a:pt x="1450040" y="516381"/>
                  <a:pt x="1464544" y="557521"/>
                  <a:pt x="1481469" y="630865"/>
                </a:cubicBezTo>
                <a:cubicBezTo>
                  <a:pt x="1490363" y="790940"/>
                  <a:pt x="1496827" y="793312"/>
                  <a:pt x="1467293" y="985283"/>
                </a:cubicBezTo>
                <a:cubicBezTo>
                  <a:pt x="1461152" y="1025201"/>
                  <a:pt x="1438599" y="1045443"/>
                  <a:pt x="1410586" y="1070344"/>
                </a:cubicBezTo>
                <a:cubicBezTo>
                  <a:pt x="1401756" y="1078193"/>
                  <a:pt x="1393259" y="1087368"/>
                  <a:pt x="1382232" y="1091609"/>
                </a:cubicBezTo>
                <a:cubicBezTo>
                  <a:pt x="1344880" y="1105975"/>
                  <a:pt x="1286020" y="1109028"/>
                  <a:pt x="1247553" y="1112874"/>
                </a:cubicBezTo>
                <a:cubicBezTo>
                  <a:pt x="1221562" y="1093972"/>
                  <a:pt x="1189529" y="1081364"/>
                  <a:pt x="1169581" y="1056167"/>
                </a:cubicBezTo>
                <a:cubicBezTo>
                  <a:pt x="1098377" y="966225"/>
                  <a:pt x="1112026" y="928342"/>
                  <a:pt x="1105786" y="822251"/>
                </a:cubicBezTo>
                <a:cubicBezTo>
                  <a:pt x="1112874" y="749004"/>
                  <a:pt x="1120940" y="675846"/>
                  <a:pt x="1127051" y="602511"/>
                </a:cubicBezTo>
                <a:cubicBezTo>
                  <a:pt x="1132244" y="540190"/>
                  <a:pt x="1144586" y="478016"/>
                  <a:pt x="1119962" y="418214"/>
                </a:cubicBezTo>
                <a:cubicBezTo>
                  <a:pt x="1111475" y="397603"/>
                  <a:pt x="1100900" y="376626"/>
                  <a:pt x="1084521" y="361507"/>
                </a:cubicBezTo>
                <a:cubicBezTo>
                  <a:pt x="1064717" y="343226"/>
                  <a:pt x="1012317" y="327987"/>
                  <a:pt x="985283" y="318976"/>
                </a:cubicBezTo>
                <a:cubicBezTo>
                  <a:pt x="971106" y="321339"/>
                  <a:pt x="956388" y="321520"/>
                  <a:pt x="942753" y="326065"/>
                </a:cubicBezTo>
                <a:cubicBezTo>
                  <a:pt x="904389" y="338853"/>
                  <a:pt x="914812" y="373618"/>
                  <a:pt x="907311" y="411125"/>
                </a:cubicBezTo>
                <a:cubicBezTo>
                  <a:pt x="914611" y="593614"/>
                  <a:pt x="887962" y="535459"/>
                  <a:pt x="921488" y="602511"/>
                </a:cubicBezTo>
              </a:path>
            </a:pathLst>
          </a:custGeom>
          <a:noFill/>
          <a:ln>
            <a:solidFill>
              <a:srgbClr val="C4681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851A1CA-DD79-4079-6C64-9622914E2503}"/>
              </a:ext>
            </a:extLst>
          </p:cNvPr>
          <p:cNvSpPr/>
          <p:nvPr/>
        </p:nvSpPr>
        <p:spPr>
          <a:xfrm>
            <a:off x="1665597" y="3458642"/>
            <a:ext cx="375854" cy="298195"/>
          </a:xfrm>
          <a:custGeom>
            <a:avLst/>
            <a:gdLst>
              <a:gd name="connsiteX0" fmla="*/ 21436 w 375854"/>
              <a:gd name="connsiteY0" fmla="*/ 21749 h 298195"/>
              <a:gd name="connsiteX1" fmla="*/ 170 w 375854"/>
              <a:gd name="connsiteY1" fmla="*/ 99721 h 298195"/>
              <a:gd name="connsiteX2" fmla="*/ 21436 w 375854"/>
              <a:gd name="connsiteY2" fmla="*/ 191870 h 298195"/>
              <a:gd name="connsiteX3" fmla="*/ 28524 w 375854"/>
              <a:gd name="connsiteY3" fmla="*/ 248577 h 298195"/>
              <a:gd name="connsiteX4" fmla="*/ 149026 w 375854"/>
              <a:gd name="connsiteY4" fmla="*/ 291107 h 298195"/>
              <a:gd name="connsiteX5" fmla="*/ 184468 w 375854"/>
              <a:gd name="connsiteY5" fmla="*/ 298195 h 298195"/>
              <a:gd name="connsiteX6" fmla="*/ 262440 w 375854"/>
              <a:gd name="connsiteY6" fmla="*/ 284018 h 298195"/>
              <a:gd name="connsiteX7" fmla="*/ 290794 w 375854"/>
              <a:gd name="connsiteY7" fmla="*/ 255665 h 298195"/>
              <a:gd name="connsiteX8" fmla="*/ 340412 w 375854"/>
              <a:gd name="connsiteY8" fmla="*/ 213135 h 298195"/>
              <a:gd name="connsiteX9" fmla="*/ 368766 w 375854"/>
              <a:gd name="connsiteY9" fmla="*/ 163516 h 298195"/>
              <a:gd name="connsiteX10" fmla="*/ 375854 w 375854"/>
              <a:gd name="connsiteY10" fmla="*/ 142251 h 298195"/>
              <a:gd name="connsiteX11" fmla="*/ 297882 w 375854"/>
              <a:gd name="connsiteY11" fmla="*/ 35925 h 298195"/>
              <a:gd name="connsiteX12" fmla="*/ 241175 w 375854"/>
              <a:gd name="connsiteY12" fmla="*/ 484 h 29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5854" h="298195">
                <a:moveTo>
                  <a:pt x="21436" y="21749"/>
                </a:moveTo>
                <a:cubicBezTo>
                  <a:pt x="11675" y="46152"/>
                  <a:pt x="-1666" y="72182"/>
                  <a:pt x="170" y="99721"/>
                </a:cubicBezTo>
                <a:cubicBezTo>
                  <a:pt x="911" y="110832"/>
                  <a:pt x="16018" y="170198"/>
                  <a:pt x="21436" y="191870"/>
                </a:cubicBezTo>
                <a:cubicBezTo>
                  <a:pt x="23799" y="210772"/>
                  <a:pt x="20541" y="231281"/>
                  <a:pt x="28524" y="248577"/>
                </a:cubicBezTo>
                <a:cubicBezTo>
                  <a:pt x="52970" y="301543"/>
                  <a:pt x="100303" y="287046"/>
                  <a:pt x="149026" y="291107"/>
                </a:cubicBezTo>
                <a:cubicBezTo>
                  <a:pt x="160840" y="293470"/>
                  <a:pt x="172420" y="298195"/>
                  <a:pt x="184468" y="298195"/>
                </a:cubicBezTo>
                <a:cubicBezTo>
                  <a:pt x="193543" y="298195"/>
                  <a:pt x="250912" y="286324"/>
                  <a:pt x="262440" y="284018"/>
                </a:cubicBezTo>
                <a:cubicBezTo>
                  <a:pt x="271891" y="274567"/>
                  <a:pt x="280735" y="264466"/>
                  <a:pt x="290794" y="255665"/>
                </a:cubicBezTo>
                <a:cubicBezTo>
                  <a:pt x="319675" y="230395"/>
                  <a:pt x="317151" y="241048"/>
                  <a:pt x="340412" y="213135"/>
                </a:cubicBezTo>
                <a:cubicBezTo>
                  <a:pt x="350882" y="200572"/>
                  <a:pt x="362648" y="177791"/>
                  <a:pt x="368766" y="163516"/>
                </a:cubicBezTo>
                <a:cubicBezTo>
                  <a:pt x="371709" y="156648"/>
                  <a:pt x="373491" y="149339"/>
                  <a:pt x="375854" y="142251"/>
                </a:cubicBezTo>
                <a:cubicBezTo>
                  <a:pt x="289701" y="-30054"/>
                  <a:pt x="376788" y="106064"/>
                  <a:pt x="297882" y="35925"/>
                </a:cubicBezTo>
                <a:cubicBezTo>
                  <a:pt x="249708" y="-6896"/>
                  <a:pt x="293352" y="484"/>
                  <a:pt x="241175" y="484"/>
                </a:cubicBezTo>
              </a:path>
            </a:pathLst>
          </a:custGeom>
          <a:noFill/>
          <a:ln>
            <a:solidFill>
              <a:srgbClr val="71903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59">
            <a:extLst>
              <a:ext uri="{FF2B5EF4-FFF2-40B4-BE49-F238E27FC236}">
                <a16:creationId xmlns:a16="http://schemas.microsoft.com/office/drawing/2014/main" id="{67F95901-C973-245C-419C-7F7ED8DCCA9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90601" y="3431479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" name="Picture 160">
            <a:extLst>
              <a:ext uri="{FF2B5EF4-FFF2-40B4-BE49-F238E27FC236}">
                <a16:creationId xmlns:a16="http://schemas.microsoft.com/office/drawing/2014/main" id="{A32F33C1-C944-3176-93B0-1659C2F837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82414" y="3341689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20" name="Picture 161">
            <a:extLst>
              <a:ext uri="{FF2B5EF4-FFF2-40B4-BE49-F238E27FC236}">
                <a16:creationId xmlns:a16="http://schemas.microsoft.com/office/drawing/2014/main" id="{DCCC9302-5CF8-A135-2CFB-EA968CF4AE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8740" y="4007479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273" name="Picture 163">
            <a:extLst>
              <a:ext uri="{FF2B5EF4-FFF2-40B4-BE49-F238E27FC236}">
                <a16:creationId xmlns:a16="http://schemas.microsoft.com/office/drawing/2014/main" id="{A4BBA50D-7297-B089-4965-7EB5C875960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83052" y="3360739"/>
            <a:ext cx="323640" cy="323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805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3277-6562-8F83-1503-314ACAED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276603"/>
            <a:ext cx="8229240" cy="1161406"/>
          </a:xfrm>
        </p:spPr>
        <p:txBody>
          <a:bodyPr/>
          <a:lstStyle/>
          <a:p>
            <a:pPr algn="ctr"/>
            <a:r>
              <a:rPr lang="en-AU" sz="5400" b="1" dirty="0">
                <a:solidFill>
                  <a:schemeClr val="bg1"/>
                </a:solidFill>
              </a:rPr>
              <a:t>But getting connectivity data is hard</a:t>
            </a:r>
          </a:p>
        </p:txBody>
      </p:sp>
      <p:pic>
        <p:nvPicPr>
          <p:cNvPr id="6146" name="Picture 2" descr="How tracking technology is transforming our understanding of animal  behaviour">
            <a:extLst>
              <a:ext uri="{FF2B5EF4-FFF2-40B4-BE49-F238E27FC236}">
                <a16:creationId xmlns:a16="http://schemas.microsoft.com/office/drawing/2014/main" id="{DCCACEF8-304E-B557-ED18-AF1350D1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" y="2303613"/>
            <a:ext cx="3726576" cy="2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78CD48F-6836-627E-5287-8B94FAF7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6684"/>
          <a:stretch/>
        </p:blipFill>
        <p:spPr bwMode="auto">
          <a:xfrm>
            <a:off x="4823062" y="2440852"/>
            <a:ext cx="3863558" cy="21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D597C-98DC-D177-AF4B-BA444F8F82F4}"/>
              </a:ext>
            </a:extLst>
          </p:cNvPr>
          <p:cNvSpPr txBox="1"/>
          <p:nvPr/>
        </p:nvSpPr>
        <p:spPr>
          <a:xfrm>
            <a:off x="1163145" y="1713329"/>
            <a:ext cx="256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Animal telemetry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9AF71-EA1C-CEAE-AA47-889942EA7056}"/>
              </a:ext>
            </a:extLst>
          </p:cNvPr>
          <p:cNvSpPr txBox="1"/>
          <p:nvPr/>
        </p:nvSpPr>
        <p:spPr>
          <a:xfrm>
            <a:off x="5193102" y="1841948"/>
            <a:ext cx="32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Molecular ecology</a:t>
            </a:r>
          </a:p>
        </p:txBody>
      </p:sp>
    </p:spTree>
    <p:extLst>
      <p:ext uri="{BB962C8B-B14F-4D97-AF65-F5344CB8AC3E}">
        <p14:creationId xmlns:p14="http://schemas.microsoft.com/office/powerpoint/2010/main" val="1755250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23"/>
          <p:cNvSpPr/>
          <p:nvPr/>
        </p:nvSpPr>
        <p:spPr>
          <a:xfrm>
            <a:off x="1617611" y="2923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54851" y="2923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62331" y="2923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50811" y="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63051" y="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63611" y="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404571" y="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C5C968-9A08-B178-D9AF-19D1DC990418}"/>
              </a:ext>
            </a:extLst>
          </p:cNvPr>
          <p:cNvGrpSpPr/>
          <p:nvPr/>
        </p:nvGrpSpPr>
        <p:grpSpPr>
          <a:xfrm>
            <a:off x="54720" y="701757"/>
            <a:ext cx="9034560" cy="1927800"/>
            <a:chOff x="25560" y="1063264"/>
            <a:chExt cx="9034560" cy="1927800"/>
          </a:xfrm>
        </p:grpSpPr>
        <p:sp>
          <p:nvSpPr>
            <p:cNvPr id="177" name="Line 1"/>
            <p:cNvSpPr/>
            <p:nvPr/>
          </p:nvSpPr>
          <p:spPr>
            <a:xfrm>
              <a:off x="7354440" y="1371424"/>
              <a:ext cx="360" cy="102708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8" name="Line 2"/>
            <p:cNvSpPr/>
            <p:nvPr/>
          </p:nvSpPr>
          <p:spPr>
            <a:xfrm>
              <a:off x="7354440" y="2395624"/>
              <a:ext cx="1455840" cy="3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9" name="CustomShape 3"/>
            <p:cNvSpPr/>
            <p:nvPr/>
          </p:nvSpPr>
          <p:spPr>
            <a:xfrm>
              <a:off x="7365240" y="2440624"/>
              <a:ext cx="8820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2000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0" name="CustomShape 4"/>
            <p:cNvSpPr/>
            <p:nvPr/>
          </p:nvSpPr>
          <p:spPr>
            <a:xfrm>
              <a:off x="8143200" y="2428024"/>
              <a:ext cx="9169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Future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1" name="Line 5"/>
            <p:cNvSpPr/>
            <p:nvPr/>
          </p:nvSpPr>
          <p:spPr>
            <a:xfrm>
              <a:off x="7650000" y="2395624"/>
              <a:ext cx="0" cy="651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2" name="Line 6"/>
            <p:cNvSpPr/>
            <p:nvPr/>
          </p:nvSpPr>
          <p:spPr>
            <a:xfrm>
              <a:off x="8732160" y="2395264"/>
              <a:ext cx="0" cy="7952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3" name="CustomShape 7"/>
            <p:cNvSpPr/>
            <p:nvPr/>
          </p:nvSpPr>
          <p:spPr>
            <a:xfrm rot="16200000">
              <a:off x="6281640" y="1713784"/>
              <a:ext cx="16405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Biodiversity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4" name="CustomShape 8"/>
            <p:cNvSpPr/>
            <p:nvPr/>
          </p:nvSpPr>
          <p:spPr>
            <a:xfrm>
              <a:off x="7451640" y="1554304"/>
              <a:ext cx="322200" cy="384120"/>
            </a:xfrm>
            <a:custGeom>
              <a:avLst/>
              <a:gdLst/>
              <a:ahLst/>
              <a:cxnLst/>
              <a:rect l="l" t="t" r="r" b="b"/>
              <a:pathLst>
                <a:path w="1365813" h="787079">
                  <a:moveTo>
                    <a:pt x="0" y="0"/>
                  </a:moveTo>
                  <a:cubicBezTo>
                    <a:pt x="120569" y="93562"/>
                    <a:pt x="241139" y="187125"/>
                    <a:pt x="370390" y="277793"/>
                  </a:cubicBezTo>
                  <a:cubicBezTo>
                    <a:pt x="499641" y="368461"/>
                    <a:pt x="609600" y="459129"/>
                    <a:pt x="775504" y="544010"/>
                  </a:cubicBezTo>
                  <a:cubicBezTo>
                    <a:pt x="941408" y="628891"/>
                    <a:pt x="1153610" y="707985"/>
                    <a:pt x="1365813" y="787079"/>
                  </a:cubicBezTo>
                </a:path>
              </a:pathLst>
            </a:custGeom>
            <a:noFill/>
            <a:ln w="57240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5" name="CustomShape 9"/>
            <p:cNvSpPr/>
            <p:nvPr/>
          </p:nvSpPr>
          <p:spPr>
            <a:xfrm>
              <a:off x="692640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6" name="CustomShape 10"/>
            <p:cNvSpPr/>
            <p:nvPr/>
          </p:nvSpPr>
          <p:spPr>
            <a:xfrm>
              <a:off x="464364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7" name="CustomShape 11"/>
            <p:cNvSpPr/>
            <p:nvPr/>
          </p:nvSpPr>
          <p:spPr>
            <a:xfrm>
              <a:off x="4782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8" name="CustomShape 12"/>
            <p:cNvSpPr/>
            <p:nvPr/>
          </p:nvSpPr>
          <p:spPr>
            <a:xfrm>
              <a:off x="172800" y="154134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9" name="CustomShape 13"/>
            <p:cNvSpPr/>
            <p:nvPr/>
          </p:nvSpPr>
          <p:spPr>
            <a:xfrm>
              <a:off x="25560" y="1063264"/>
              <a:ext cx="22035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Ecological surveys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0" name="CustomShape 14"/>
            <p:cNvSpPr/>
            <p:nvPr/>
          </p:nvSpPr>
          <p:spPr>
            <a:xfrm>
              <a:off x="6048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pic>
          <p:nvPicPr>
            <p:cNvPr id="191" name="Picture 159"/>
            <p:cNvPicPr/>
            <p:nvPr/>
          </p:nvPicPr>
          <p:blipFill>
            <a:blip r:embed="rId2"/>
            <a:stretch/>
          </p:blipFill>
          <p:spPr>
            <a:xfrm>
              <a:off x="367200" y="171162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60"/>
            <p:cNvPicPr/>
            <p:nvPr/>
          </p:nvPicPr>
          <p:blipFill>
            <a:blip r:embed="rId3"/>
            <a:stretch/>
          </p:blipFill>
          <p:spPr>
            <a:xfrm>
              <a:off x="1669320" y="1677064"/>
              <a:ext cx="316440" cy="31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61"/>
            <p:cNvPicPr/>
            <p:nvPr/>
          </p:nvPicPr>
          <p:blipFill>
            <a:blip r:embed="rId4"/>
            <a:stretch/>
          </p:blipFill>
          <p:spPr>
            <a:xfrm>
              <a:off x="353160" y="23074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62"/>
            <p:cNvPicPr/>
            <p:nvPr/>
          </p:nvPicPr>
          <p:blipFill>
            <a:blip r:embed="rId2"/>
            <a:stretch/>
          </p:blipFill>
          <p:spPr>
            <a:xfrm>
              <a:off x="1232280" y="16515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63"/>
            <p:cNvPicPr/>
            <p:nvPr/>
          </p:nvPicPr>
          <p:blipFill>
            <a:blip r:embed="rId2"/>
            <a:stretch/>
          </p:blipFill>
          <p:spPr>
            <a:xfrm>
              <a:off x="704880" y="21123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64"/>
            <p:cNvPicPr/>
            <p:nvPr/>
          </p:nvPicPr>
          <p:blipFill>
            <a:blip r:embed="rId4"/>
            <a:stretch/>
          </p:blipFill>
          <p:spPr>
            <a:xfrm>
              <a:off x="992160" y="23110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165"/>
            <p:cNvPicPr/>
            <p:nvPr/>
          </p:nvPicPr>
          <p:blipFill>
            <a:blip r:embed="rId4"/>
            <a:stretch/>
          </p:blipFill>
          <p:spPr>
            <a:xfrm>
              <a:off x="791640" y="1521184"/>
              <a:ext cx="428400" cy="42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5"/>
            <p:cNvSpPr/>
            <p:nvPr/>
          </p:nvSpPr>
          <p:spPr>
            <a:xfrm>
              <a:off x="236052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99" name="CustomShape 16"/>
            <p:cNvSpPr/>
            <p:nvPr/>
          </p:nvSpPr>
          <p:spPr>
            <a:xfrm>
              <a:off x="2327400" y="1078024"/>
              <a:ext cx="21927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Distribution maps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0" name="CustomShape 17"/>
            <p:cNvSpPr/>
            <p:nvPr/>
          </p:nvSpPr>
          <p:spPr>
            <a:xfrm>
              <a:off x="2460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1" name="CustomShape 18"/>
            <p:cNvSpPr/>
            <p:nvPr/>
          </p:nvSpPr>
          <p:spPr>
            <a:xfrm>
              <a:off x="2563514" y="1691824"/>
              <a:ext cx="1057366" cy="869040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2" name="CustomShape 19"/>
            <p:cNvSpPr/>
            <p:nvPr/>
          </p:nvSpPr>
          <p:spPr>
            <a:xfrm>
              <a:off x="3774240" y="1650064"/>
              <a:ext cx="500760" cy="551880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3" name="CustomShape 20"/>
            <p:cNvSpPr/>
            <p:nvPr/>
          </p:nvSpPr>
          <p:spPr>
            <a:xfrm rot="10800000">
              <a:off x="2808900" y="1716792"/>
              <a:ext cx="1094760" cy="1110960"/>
            </a:xfrm>
            <a:custGeom>
              <a:avLst/>
              <a:gdLst/>
              <a:ahLst/>
              <a:cxnLst/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6" name="Line 33"/>
            <p:cNvSpPr/>
            <p:nvPr/>
          </p:nvSpPr>
          <p:spPr>
            <a:xfrm>
              <a:off x="7772760" y="1488064"/>
              <a:ext cx="360" cy="907200"/>
            </a:xfrm>
            <a:prstGeom prst="line">
              <a:avLst/>
            </a:prstGeom>
            <a:ln w="57240">
              <a:solidFill>
                <a:schemeClr val="bg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7" name="CustomShape 34"/>
            <p:cNvSpPr/>
            <p:nvPr/>
          </p:nvSpPr>
          <p:spPr>
            <a:xfrm>
              <a:off x="49078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8" name="CustomShape 35"/>
            <p:cNvSpPr/>
            <p:nvPr/>
          </p:nvSpPr>
          <p:spPr>
            <a:xfrm>
              <a:off x="53956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9" name="CustomShape 36"/>
            <p:cNvSpPr/>
            <p:nvPr/>
          </p:nvSpPr>
          <p:spPr>
            <a:xfrm>
              <a:off x="61275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0" name="CustomShape 37"/>
            <p:cNvSpPr/>
            <p:nvPr/>
          </p:nvSpPr>
          <p:spPr>
            <a:xfrm>
              <a:off x="58834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1" name="CustomShape 38"/>
            <p:cNvSpPr/>
            <p:nvPr/>
          </p:nvSpPr>
          <p:spPr>
            <a:xfrm>
              <a:off x="56397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2" name="CustomShape 39"/>
            <p:cNvSpPr/>
            <p:nvPr/>
          </p:nvSpPr>
          <p:spPr>
            <a:xfrm>
              <a:off x="51519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3" name="CustomShape 40"/>
            <p:cNvSpPr/>
            <p:nvPr/>
          </p:nvSpPr>
          <p:spPr>
            <a:xfrm>
              <a:off x="63712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4" name="CustomShape 41"/>
            <p:cNvSpPr/>
            <p:nvPr/>
          </p:nvSpPr>
          <p:spPr>
            <a:xfrm>
              <a:off x="49078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5" name="CustomShape 42"/>
            <p:cNvSpPr/>
            <p:nvPr/>
          </p:nvSpPr>
          <p:spPr>
            <a:xfrm>
              <a:off x="5395680" y="188082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6" name="CustomShape 43"/>
            <p:cNvSpPr/>
            <p:nvPr/>
          </p:nvSpPr>
          <p:spPr>
            <a:xfrm>
              <a:off x="61275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7" name="CustomShape 44"/>
            <p:cNvSpPr/>
            <p:nvPr/>
          </p:nvSpPr>
          <p:spPr>
            <a:xfrm>
              <a:off x="58834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8" name="CustomShape 45"/>
            <p:cNvSpPr/>
            <p:nvPr/>
          </p:nvSpPr>
          <p:spPr>
            <a:xfrm>
              <a:off x="56397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9" name="CustomShape 46"/>
            <p:cNvSpPr/>
            <p:nvPr/>
          </p:nvSpPr>
          <p:spPr>
            <a:xfrm>
              <a:off x="5151960" y="1880824"/>
              <a:ext cx="196200" cy="19620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0" name="CustomShape 47"/>
            <p:cNvSpPr/>
            <p:nvPr/>
          </p:nvSpPr>
          <p:spPr>
            <a:xfrm>
              <a:off x="6371280" y="188082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1" name="CustomShape 48"/>
            <p:cNvSpPr/>
            <p:nvPr/>
          </p:nvSpPr>
          <p:spPr>
            <a:xfrm>
              <a:off x="49078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2" name="CustomShape 49"/>
            <p:cNvSpPr/>
            <p:nvPr/>
          </p:nvSpPr>
          <p:spPr>
            <a:xfrm>
              <a:off x="53956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3" name="CustomShape 50"/>
            <p:cNvSpPr/>
            <p:nvPr/>
          </p:nvSpPr>
          <p:spPr>
            <a:xfrm>
              <a:off x="61275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4" name="CustomShape 51"/>
            <p:cNvSpPr/>
            <p:nvPr/>
          </p:nvSpPr>
          <p:spPr>
            <a:xfrm>
              <a:off x="58834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5" name="CustomShape 52"/>
            <p:cNvSpPr/>
            <p:nvPr/>
          </p:nvSpPr>
          <p:spPr>
            <a:xfrm>
              <a:off x="56397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6" name="CustomShape 53"/>
            <p:cNvSpPr/>
            <p:nvPr/>
          </p:nvSpPr>
          <p:spPr>
            <a:xfrm>
              <a:off x="51519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7" name="CustomShape 54"/>
            <p:cNvSpPr/>
            <p:nvPr/>
          </p:nvSpPr>
          <p:spPr>
            <a:xfrm>
              <a:off x="6371280" y="2122744"/>
              <a:ext cx="196200" cy="19620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8" name="CustomShape 55"/>
            <p:cNvSpPr/>
            <p:nvPr/>
          </p:nvSpPr>
          <p:spPr>
            <a:xfrm>
              <a:off x="49078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9" name="CustomShape 56"/>
            <p:cNvSpPr/>
            <p:nvPr/>
          </p:nvSpPr>
          <p:spPr>
            <a:xfrm>
              <a:off x="5395680" y="260658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0" name="CustomShape 57"/>
            <p:cNvSpPr/>
            <p:nvPr/>
          </p:nvSpPr>
          <p:spPr>
            <a:xfrm>
              <a:off x="61275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1" name="CustomShape 58"/>
            <p:cNvSpPr/>
            <p:nvPr/>
          </p:nvSpPr>
          <p:spPr>
            <a:xfrm>
              <a:off x="58834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2" name="CustomShape 59"/>
            <p:cNvSpPr/>
            <p:nvPr/>
          </p:nvSpPr>
          <p:spPr>
            <a:xfrm>
              <a:off x="56397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3" name="CustomShape 60"/>
            <p:cNvSpPr/>
            <p:nvPr/>
          </p:nvSpPr>
          <p:spPr>
            <a:xfrm>
              <a:off x="5151960" y="260658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4" name="CustomShape 61"/>
            <p:cNvSpPr/>
            <p:nvPr/>
          </p:nvSpPr>
          <p:spPr>
            <a:xfrm>
              <a:off x="63712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5" name="CustomShape 62"/>
            <p:cNvSpPr/>
            <p:nvPr/>
          </p:nvSpPr>
          <p:spPr>
            <a:xfrm>
              <a:off x="49078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6" name="CustomShape 63"/>
            <p:cNvSpPr/>
            <p:nvPr/>
          </p:nvSpPr>
          <p:spPr>
            <a:xfrm>
              <a:off x="61275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7" name="CustomShape 64"/>
            <p:cNvSpPr/>
            <p:nvPr/>
          </p:nvSpPr>
          <p:spPr>
            <a:xfrm>
              <a:off x="58834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8" name="CustomShape 65"/>
            <p:cNvSpPr/>
            <p:nvPr/>
          </p:nvSpPr>
          <p:spPr>
            <a:xfrm>
              <a:off x="56397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9" name="CustomShape 66"/>
            <p:cNvSpPr/>
            <p:nvPr/>
          </p:nvSpPr>
          <p:spPr>
            <a:xfrm>
              <a:off x="51519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0" name="CustomShape 67"/>
            <p:cNvSpPr/>
            <p:nvPr/>
          </p:nvSpPr>
          <p:spPr>
            <a:xfrm>
              <a:off x="63712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1" name="CustomShape 68"/>
            <p:cNvSpPr/>
            <p:nvPr/>
          </p:nvSpPr>
          <p:spPr>
            <a:xfrm>
              <a:off x="53956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2" name="CustomShape 69"/>
            <p:cNvSpPr/>
            <p:nvPr/>
          </p:nvSpPr>
          <p:spPr>
            <a:xfrm>
              <a:off x="4783320" y="1078024"/>
              <a:ext cx="168840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Priority areas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5" name="CustomShape 12">
            <a:extLst>
              <a:ext uri="{FF2B5EF4-FFF2-40B4-BE49-F238E27FC236}">
                <a16:creationId xmlns:a16="http://schemas.microsoft.com/office/drawing/2014/main" id="{96A7E0DF-6AE3-4A50-3D54-5256083C6429}"/>
              </a:ext>
            </a:extLst>
          </p:cNvPr>
          <p:cNvSpPr/>
          <p:nvPr/>
        </p:nvSpPr>
        <p:spPr>
          <a:xfrm>
            <a:off x="236880" y="325201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43D1A90A-55D1-9008-CD58-3F0FA17B2587}"/>
              </a:ext>
            </a:extLst>
          </p:cNvPr>
          <p:cNvSpPr/>
          <p:nvPr/>
        </p:nvSpPr>
        <p:spPr>
          <a:xfrm>
            <a:off x="89640" y="2773939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AD4A8C0F-26AA-F7A9-CF6F-33397670AEA8}"/>
              </a:ext>
            </a:extLst>
          </p:cNvPr>
          <p:cNvSpPr/>
          <p:nvPr/>
        </p:nvSpPr>
        <p:spPr>
          <a:xfrm>
            <a:off x="12456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" name="CustomShape 15">
            <a:extLst>
              <a:ext uri="{FF2B5EF4-FFF2-40B4-BE49-F238E27FC236}">
                <a16:creationId xmlns:a16="http://schemas.microsoft.com/office/drawing/2014/main" id="{4EF20F4E-E2A4-AA4D-996A-E72A66DD26BB}"/>
              </a:ext>
            </a:extLst>
          </p:cNvPr>
          <p:cNvSpPr/>
          <p:nvPr/>
        </p:nvSpPr>
        <p:spPr>
          <a:xfrm>
            <a:off x="242460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CB286230-CD5E-DBB6-1DE8-53CB84A1E80E}"/>
              </a:ext>
            </a:extLst>
          </p:cNvPr>
          <p:cNvSpPr/>
          <p:nvPr/>
        </p:nvSpPr>
        <p:spPr>
          <a:xfrm>
            <a:off x="2391480" y="2788699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CustomShape 17">
            <a:extLst>
              <a:ext uri="{FF2B5EF4-FFF2-40B4-BE49-F238E27FC236}">
                <a16:creationId xmlns:a16="http://schemas.microsoft.com/office/drawing/2014/main" id="{35D34324-CCDB-483A-DA9F-1495C434F9C2}"/>
              </a:ext>
            </a:extLst>
          </p:cNvPr>
          <p:cNvSpPr/>
          <p:nvPr/>
        </p:nvSpPr>
        <p:spPr>
          <a:xfrm>
            <a:off x="2525040" y="325849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026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90961F7A-7197-5DF1-CA75-D62BE37F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0" y="3320419"/>
            <a:ext cx="396040" cy="3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52B3AEEB-067B-CF37-FDFF-D106E08C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0" y="3339212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CA8B4AB3-4A6F-F14B-332C-029C8296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2" y="3992485"/>
            <a:ext cx="424166" cy="3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Draw a Cartoon Tree | Easy Step by Step Drawing Guides ...">
            <a:extLst>
              <a:ext uri="{FF2B5EF4-FFF2-40B4-BE49-F238E27FC236}">
                <a16:creationId xmlns:a16="http://schemas.microsoft.com/office/drawing/2014/main" id="{A3927D81-BEAD-1041-5512-D57A5906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5" y="3967383"/>
            <a:ext cx="424165" cy="3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ow to Draw a Cartoon Tree | Easy Step by Step Drawing Guides ...">
            <a:extLst>
              <a:ext uri="{FF2B5EF4-FFF2-40B4-BE49-F238E27FC236}">
                <a16:creationId xmlns:a16="http://schemas.microsoft.com/office/drawing/2014/main" id="{821AA97F-60BE-517A-9980-E49EE1FF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775" y="3343841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w to Draw a Cartoon Tree | Easy Step by Step Drawing Guides ...">
            <a:extLst>
              <a:ext uri="{FF2B5EF4-FFF2-40B4-BE49-F238E27FC236}">
                <a16:creationId xmlns:a16="http://schemas.microsoft.com/office/drawing/2014/main" id="{6F873C34-4687-5A13-243D-61B7CC70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08" y="3679065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15FF14-4A76-DF0F-7386-1CF5C1A1C9F4}"/>
              </a:ext>
            </a:extLst>
          </p:cNvPr>
          <p:cNvSpPr/>
          <p:nvPr/>
        </p:nvSpPr>
        <p:spPr>
          <a:xfrm>
            <a:off x="2628010" y="3348799"/>
            <a:ext cx="1652400" cy="1097280"/>
          </a:xfrm>
          <a:prstGeom prst="rect">
            <a:avLst/>
          </a:prstGeom>
          <a:gradFill flip="none" rotWithShape="1">
            <a:gsLst>
              <a:gs pos="51000">
                <a:srgbClr val="4CBF4C"/>
              </a:gs>
              <a:gs pos="0">
                <a:srgbClr val="008000"/>
              </a:gs>
              <a:gs pos="100000">
                <a:srgbClr val="99FF99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DED1C7-66FA-4CB5-113D-07C6898591DE}"/>
              </a:ext>
            </a:extLst>
          </p:cNvPr>
          <p:cNvSpPr/>
          <p:nvPr/>
        </p:nvSpPr>
        <p:spPr>
          <a:xfrm>
            <a:off x="3803400" y="3398827"/>
            <a:ext cx="372360" cy="461516"/>
          </a:xfrm>
          <a:prstGeom prst="ellipse">
            <a:avLst/>
          </a:prstGeom>
          <a:gradFill flip="none" rotWithShape="1">
            <a:gsLst>
              <a:gs pos="63000">
                <a:srgbClr val="4CBF4C"/>
              </a:gs>
              <a:gs pos="0">
                <a:srgbClr val="008000"/>
              </a:gs>
              <a:gs pos="100000">
                <a:srgbClr val="99FF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40967-0826-6416-232F-CC870D673998}"/>
              </a:ext>
            </a:extLst>
          </p:cNvPr>
          <p:cNvSpPr/>
          <p:nvPr/>
        </p:nvSpPr>
        <p:spPr>
          <a:xfrm>
            <a:off x="4690200" y="3381849"/>
            <a:ext cx="369000" cy="1113951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9FF99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D1D92-D207-D016-6B4C-D2AD0561BA04}"/>
              </a:ext>
            </a:extLst>
          </p:cNvPr>
          <p:cNvSpPr txBox="1"/>
          <p:nvPr/>
        </p:nvSpPr>
        <p:spPr>
          <a:xfrm>
            <a:off x="5059200" y="4130435"/>
            <a:ext cx="290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Low connectivity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D0432-3B57-B013-AB12-40757F67B671}"/>
              </a:ext>
            </a:extLst>
          </p:cNvPr>
          <p:cNvSpPr txBox="1"/>
          <p:nvPr/>
        </p:nvSpPr>
        <p:spPr>
          <a:xfrm>
            <a:off x="5059200" y="3346468"/>
            <a:ext cx="27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High connectivity </a:t>
            </a:r>
          </a:p>
        </p:txBody>
      </p:sp>
      <p:sp>
        <p:nvSpPr>
          <p:cNvPr id="23" name="CustomShape 32">
            <a:extLst>
              <a:ext uri="{FF2B5EF4-FFF2-40B4-BE49-F238E27FC236}">
                <a16:creationId xmlns:a16="http://schemas.microsoft.com/office/drawing/2014/main" id="{34DC831F-751F-B2A2-BBFA-9D6EC643DCCB}"/>
              </a:ext>
            </a:extLst>
          </p:cNvPr>
          <p:cNvSpPr/>
          <p:nvPr/>
        </p:nvSpPr>
        <p:spPr>
          <a:xfrm>
            <a:off x="7785360" y="1350117"/>
            <a:ext cx="973080" cy="2304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" name="CustomShape 32">
            <a:extLst>
              <a:ext uri="{FF2B5EF4-FFF2-40B4-BE49-F238E27FC236}">
                <a16:creationId xmlns:a16="http://schemas.microsoft.com/office/drawing/2014/main" id="{D69B8704-D99C-25B8-BEC2-1814FCD26105}"/>
              </a:ext>
            </a:extLst>
          </p:cNvPr>
          <p:cNvSpPr/>
          <p:nvPr/>
        </p:nvSpPr>
        <p:spPr>
          <a:xfrm>
            <a:off x="7801920" y="1439037"/>
            <a:ext cx="943920" cy="14904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rgbClr val="33CC3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86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D518-9517-7696-6417-3C3A2A68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89" y="99763"/>
            <a:ext cx="8229240" cy="856800"/>
          </a:xfrm>
        </p:spPr>
        <p:txBody>
          <a:bodyPr/>
          <a:lstStyle/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4DEC7-7939-FB92-3FCA-7C6D85D640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5912" y="1294453"/>
            <a:ext cx="4339087" cy="1329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area protected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Species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275912" y="1081074"/>
            <a:ext cx="4848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More habitat = More connectivity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BAD6-5457-FF20-61FD-8179D2EA2E36}"/>
              </a:ext>
            </a:extLst>
          </p:cNvPr>
          <p:cNvGrpSpPr/>
          <p:nvPr/>
        </p:nvGrpSpPr>
        <p:grpSpPr>
          <a:xfrm>
            <a:off x="6087485" y="2527539"/>
            <a:ext cx="2679939" cy="2047731"/>
            <a:chOff x="5814204" y="2812211"/>
            <a:chExt cx="2679939" cy="20477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DC8C25-7687-48D4-A47F-56AB8D409638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B4553BD6-B8BF-C61A-D789-E15EC728F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7550A56-AED7-BCE8-2BD7-E65E57264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7061F7C-5F6F-6F4C-9A84-E82A1E36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273161B-7A29-7AA6-8AD2-CB0FF7758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A8ECC79-7002-6080-EABB-9F618AB92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492" y="2990740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B9C5037-2242-6305-256F-6F73879F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411" y="294562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D5495CAE-82F6-BAB6-1AFC-45F3E87BA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994" y="418467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0ED4FA-6F20-CA8D-CBB7-7B5BF114E0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37AA14-0970-4511-AEE3-FE9E2C5E6ED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EBF9F0-2FB6-33DE-0610-1A90784CC909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76DE00-8867-2055-25B5-EBD196B2C39B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7FD3DF-5920-F2A4-656E-BEBF81D092DB}"/>
              </a:ext>
            </a:extLst>
          </p:cNvPr>
          <p:cNvGrpSpPr/>
          <p:nvPr/>
        </p:nvGrpSpPr>
        <p:grpSpPr>
          <a:xfrm>
            <a:off x="457200" y="2522926"/>
            <a:ext cx="2679939" cy="2047731"/>
            <a:chOff x="5814204" y="2812211"/>
            <a:chExt cx="2679939" cy="20477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B042A1-403E-1AA2-E7F7-340B07B5BC35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5AC40A99-BFAE-97E4-A8C2-6E3D03480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1480401-7EC2-F583-0955-B13D7BBB4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AD6CAAC5-B45A-0C31-9EF4-8826AB8D9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A21EB7E-1845-4FA7-90CC-B2C3922C4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0F6480-7EA5-2986-EBF9-EFD476500953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B1DAC-6F88-198F-B5FF-05EB8D05E6FF}"/>
              </a:ext>
            </a:extLst>
          </p:cNvPr>
          <p:cNvGrpSpPr/>
          <p:nvPr/>
        </p:nvGrpSpPr>
        <p:grpSpPr>
          <a:xfrm>
            <a:off x="3307892" y="2522926"/>
            <a:ext cx="2679939" cy="2047731"/>
            <a:chOff x="5814204" y="2812211"/>
            <a:chExt cx="2679939" cy="204773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BCF0-4CEA-DAEA-D90F-D93498A25BF9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3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53BB197-C9E2-D4D5-180D-B0B7EE1D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85D51B49-CB88-94D2-530C-30FB3612D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754C7A8-EF54-2E77-8B02-68F09011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FB2A36EB-85FF-1ADD-B4E7-E1C2A77B1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9148A1-418A-78A8-0653-58D5B9049E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682014-641E-9E5B-1DBE-F58B44DA8CC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B6023A-9F0E-83AB-3A44-D76D2ECFF1F8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D9990-1F0A-894E-A2B9-F9AD668A86E0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51" name="Arrow: Quad 50">
            <a:extLst>
              <a:ext uri="{FF2B5EF4-FFF2-40B4-BE49-F238E27FC236}">
                <a16:creationId xmlns:a16="http://schemas.microsoft.com/office/drawing/2014/main" id="{C88DB2A5-4244-9CD7-EA0D-811332DF5AC7}"/>
              </a:ext>
            </a:extLst>
          </p:cNvPr>
          <p:cNvSpPr/>
          <p:nvPr/>
        </p:nvSpPr>
        <p:spPr>
          <a:xfrm rot="18644897">
            <a:off x="7718261" y="3532137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Arrow: Quad 51">
            <a:extLst>
              <a:ext uri="{FF2B5EF4-FFF2-40B4-BE49-F238E27FC236}">
                <a16:creationId xmlns:a16="http://schemas.microsoft.com/office/drawing/2014/main" id="{5DD44D6D-2ADB-CF68-75DD-050A54EE8AA8}"/>
              </a:ext>
            </a:extLst>
          </p:cNvPr>
          <p:cNvSpPr/>
          <p:nvPr/>
        </p:nvSpPr>
        <p:spPr>
          <a:xfrm rot="18644897">
            <a:off x="4938670" y="3569592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3" name="Arrow: Quad 52">
            <a:extLst>
              <a:ext uri="{FF2B5EF4-FFF2-40B4-BE49-F238E27FC236}">
                <a16:creationId xmlns:a16="http://schemas.microsoft.com/office/drawing/2014/main" id="{87B4DC03-B48C-741D-6C3E-6DDC59CE18D1}"/>
              </a:ext>
            </a:extLst>
          </p:cNvPr>
          <p:cNvSpPr/>
          <p:nvPr/>
        </p:nvSpPr>
        <p:spPr>
          <a:xfrm rot="18644897">
            <a:off x="2087976" y="3566951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21FFB0D-561D-7536-B3C0-BD27F61BFF59}"/>
              </a:ext>
            </a:extLst>
          </p:cNvPr>
          <p:cNvSpPr/>
          <p:nvPr/>
        </p:nvSpPr>
        <p:spPr>
          <a:xfrm>
            <a:off x="6761206" y="4006626"/>
            <a:ext cx="851461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114BBD6D-8B7D-E017-587A-63D1C790C851}"/>
              </a:ext>
            </a:extLst>
          </p:cNvPr>
          <p:cNvSpPr/>
          <p:nvPr/>
        </p:nvSpPr>
        <p:spPr>
          <a:xfrm>
            <a:off x="6761206" y="2814263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B1F0D512-D859-C595-9024-ED9B2918A316}"/>
              </a:ext>
            </a:extLst>
          </p:cNvPr>
          <p:cNvSpPr/>
          <p:nvPr/>
        </p:nvSpPr>
        <p:spPr>
          <a:xfrm rot="16047018">
            <a:off x="6281722" y="3363692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52EA20A1-7580-33C7-CFB4-A66228C1391B}"/>
              </a:ext>
            </a:extLst>
          </p:cNvPr>
          <p:cNvSpPr/>
          <p:nvPr/>
        </p:nvSpPr>
        <p:spPr>
          <a:xfrm rot="2091607">
            <a:off x="6727551" y="3291746"/>
            <a:ext cx="930339" cy="33145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0F6DAEE3-8112-2F40-3230-82E22D6BB2F3}"/>
              </a:ext>
            </a:extLst>
          </p:cNvPr>
          <p:cNvSpPr/>
          <p:nvPr/>
        </p:nvSpPr>
        <p:spPr>
          <a:xfrm rot="5400000">
            <a:off x="7554058" y="3048608"/>
            <a:ext cx="548942" cy="31991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31F3EB-1FA8-484A-A724-B064EF1AFBD8}"/>
              </a:ext>
            </a:extLst>
          </p:cNvPr>
          <p:cNvSpPr txBox="1"/>
          <p:nvPr/>
        </p:nvSpPr>
        <p:spPr>
          <a:xfrm>
            <a:off x="1247766" y="4608792"/>
            <a:ext cx="79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0D2AF4-E396-7FB0-DF72-039D0FF38697}"/>
              </a:ext>
            </a:extLst>
          </p:cNvPr>
          <p:cNvSpPr txBox="1"/>
          <p:nvPr/>
        </p:nvSpPr>
        <p:spPr>
          <a:xfrm>
            <a:off x="4179080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Soon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8C8BF8-BE99-4F04-A3C1-9AC003BF0B55}"/>
              </a:ext>
            </a:extLst>
          </p:cNvPr>
          <p:cNvSpPr txBox="1"/>
          <p:nvPr/>
        </p:nvSpPr>
        <p:spPr>
          <a:xfrm>
            <a:off x="6958673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76211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264DA9-0F13-79E9-CD7B-281F95A4BB5D}"/>
              </a:ext>
            </a:extLst>
          </p:cNvPr>
          <p:cNvSpPr txBox="1"/>
          <p:nvPr/>
        </p:nvSpPr>
        <p:spPr>
          <a:xfrm>
            <a:off x="297613" y="1524385"/>
            <a:ext cx="2493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Boundary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0BF91-C967-BAFF-6A55-25E6D65D8598}"/>
              </a:ext>
            </a:extLst>
          </p:cNvPr>
          <p:cNvSpPr txBox="1"/>
          <p:nvPr/>
        </p:nvSpPr>
        <p:spPr>
          <a:xfrm>
            <a:off x="297613" y="1062720"/>
            <a:ext cx="7259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More spatial clustering = More connectivity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2FA1E-4280-4637-7BAE-08905EACD4B2}"/>
              </a:ext>
            </a:extLst>
          </p:cNvPr>
          <p:cNvSpPr/>
          <p:nvPr/>
        </p:nvSpPr>
        <p:spPr>
          <a:xfrm>
            <a:off x="457200" y="2078966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B9E256A-75D6-8E07-CD0E-F4854BA6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8" y="235114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AAC1A977-EB8A-0210-42C4-1DC26C6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1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E7F9773-EA3F-BECB-D1A6-9A16C6C9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83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18FB783-A836-A27E-7196-C7CC8681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95" y="233928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6978148-70BF-A653-FBAB-B5B3840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7" y="29693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9CBF7F2-1311-4A25-6487-7529D034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9" y="296937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D6A7D-DCDF-3B12-3AE0-C806F55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90" y="298463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71D2C7-4D21-1A9D-FCA4-D41465B0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29975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C2BDCB0-3CCB-BC52-C17E-0A7B1615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79" y="409946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55477D6-6536-86C8-B222-B1D8D1EC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2" y="40719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23C237-97EA-E83C-51BA-CA9C6C8D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3" y="407196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8BCB064-C272-357F-A75D-C9A6B2DF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4" y="412457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B9AA1F-01F8-88C0-F323-F61273F83B44}"/>
              </a:ext>
            </a:extLst>
          </p:cNvPr>
          <p:cNvSpPr/>
          <p:nvPr/>
        </p:nvSpPr>
        <p:spPr>
          <a:xfrm>
            <a:off x="640743" y="2226351"/>
            <a:ext cx="2793360" cy="6355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0BDEC3-3983-9DC9-6DC6-E3A4A56C660B}"/>
              </a:ext>
            </a:extLst>
          </p:cNvPr>
          <p:cNvSpPr/>
          <p:nvPr/>
        </p:nvSpPr>
        <p:spPr>
          <a:xfrm>
            <a:off x="571903" y="3980969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0B9F67-765A-9633-9D69-76EF0B4E5A8E}"/>
              </a:ext>
            </a:extLst>
          </p:cNvPr>
          <p:cNvSpPr/>
          <p:nvPr/>
        </p:nvSpPr>
        <p:spPr>
          <a:xfrm>
            <a:off x="2274958" y="3951528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A830D8-6EA1-C03F-A868-1EB84D5282E1}"/>
              </a:ext>
            </a:extLst>
          </p:cNvPr>
          <p:cNvSpPr/>
          <p:nvPr/>
        </p:nvSpPr>
        <p:spPr>
          <a:xfrm>
            <a:off x="4969783" y="2071382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9A604C8-2641-F568-0879-0C05C4CF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1" y="234355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D308706-25E6-0EC4-9E9C-DE3A0DB2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4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0D4BA2EF-99C9-8597-793A-45DF92EE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66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D5D2125-ED10-08DE-5E3A-15ABC65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78" y="23317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1C76438D-E1AE-60C8-FB8F-0B56C1A4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0" y="296179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F2A6BBA-2CB5-FE0B-B504-6C91B0E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62" y="296178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B2526E0-933F-5F54-DF38-62D8E46F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73" y="297704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DA99453-1AFB-625A-43D3-A13424CA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0" y="298992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31835BA-ED6B-9457-26E0-781BC66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62" y="409187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31229-BA9D-7999-6776-6205AA30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55" y="406438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B3E3B5E-0E7C-717D-65E9-83FC6C87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6" y="406438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E9C956B-612E-705E-CC92-D3A1FF9A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7" y="411698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60A33CE-8176-C4BF-2A6D-4A1B826E2519}"/>
              </a:ext>
            </a:extLst>
          </p:cNvPr>
          <p:cNvSpPr/>
          <p:nvPr/>
        </p:nvSpPr>
        <p:spPr>
          <a:xfrm>
            <a:off x="5153326" y="2218767"/>
            <a:ext cx="2793360" cy="13611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9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7484E9F9-16B1-8F02-C216-D260222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48" y="3212511"/>
            <a:ext cx="822182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46">
            <a:extLst>
              <a:ext uri="{FF2B5EF4-FFF2-40B4-BE49-F238E27FC236}">
                <a16:creationId xmlns:a16="http://schemas.microsoft.com/office/drawing/2014/main" id="{1A4C33D1-3DF5-521E-FFC8-95BCF8DB3886}"/>
              </a:ext>
            </a:extLst>
          </p:cNvPr>
          <p:cNvSpPr/>
          <p:nvPr/>
        </p:nvSpPr>
        <p:spPr>
          <a:xfrm>
            <a:off x="3353290" y="2633063"/>
            <a:ext cx="1156215" cy="131846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93E3F-8482-83FC-BEA9-3E43E3D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47651-410C-83BE-A922-DAB7F8AB17BE}"/>
              </a:ext>
            </a:extLst>
          </p:cNvPr>
          <p:cNvSpPr txBox="1">
            <a:spLocks/>
          </p:cNvSpPr>
          <p:nvPr/>
        </p:nvSpPr>
        <p:spPr>
          <a:xfrm>
            <a:off x="325289" y="99763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Rules of thumb for connectivity</a:t>
            </a:r>
            <a:endParaRPr kumimoji="0" lang="en-A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037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E7B4-C828-AAAF-B843-3BA1111CC700}"/>
              </a:ext>
            </a:extLst>
          </p:cNvPr>
          <p:cNvSpPr txBox="1"/>
          <p:nvPr/>
        </p:nvSpPr>
        <p:spPr>
          <a:xfrm>
            <a:off x="405621" y="1092442"/>
            <a:ext cx="703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Human pressure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Naturalness based landscape resistance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Focal species landscape resistance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410205" y="712885"/>
            <a:ext cx="7953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Protect clusters of low resistance = More connectivity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D903E-8404-4C5E-3F0B-B72AE0CC3452}"/>
              </a:ext>
            </a:extLst>
          </p:cNvPr>
          <p:cNvSpPr txBox="1"/>
          <p:nvPr/>
        </p:nvSpPr>
        <p:spPr>
          <a:xfrm>
            <a:off x="5197991" y="11745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Habitat heterogeneity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Environmental similarity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591ED8-9B62-4F52-AE59-F32685E35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3846" r="2170" b="91490"/>
          <a:stretch/>
        </p:blipFill>
        <p:spPr bwMode="auto">
          <a:xfrm rot="10800000">
            <a:off x="3930658" y="4557742"/>
            <a:ext cx="1808004" cy="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13318F-F12C-8162-82C2-8C2E17D1D515}"/>
              </a:ext>
            </a:extLst>
          </p:cNvPr>
          <p:cNvSpPr txBox="1"/>
          <p:nvPr/>
        </p:nvSpPr>
        <p:spPr>
          <a:xfrm>
            <a:off x="5805026" y="4587778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Low resistance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9EEC5-3268-9F39-C98E-BCFD4145ACBB}"/>
              </a:ext>
            </a:extLst>
          </p:cNvPr>
          <p:cNvSpPr txBox="1"/>
          <p:nvPr/>
        </p:nvSpPr>
        <p:spPr>
          <a:xfrm>
            <a:off x="2182913" y="4612626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High resistance</a:t>
            </a:r>
          </a:p>
        </p:txBody>
      </p:sp>
      <p:grpSp>
        <p:nvGrpSpPr>
          <p:cNvPr id="7234" name="Group 7233">
            <a:extLst>
              <a:ext uri="{FF2B5EF4-FFF2-40B4-BE49-F238E27FC236}">
                <a16:creationId xmlns:a16="http://schemas.microsoft.com/office/drawing/2014/main" id="{DC5F1BB1-BAC1-C7AC-4932-9ED250E6115F}"/>
              </a:ext>
            </a:extLst>
          </p:cNvPr>
          <p:cNvGrpSpPr/>
          <p:nvPr/>
        </p:nvGrpSpPr>
        <p:grpSpPr>
          <a:xfrm>
            <a:off x="3384288" y="2146389"/>
            <a:ext cx="2548039" cy="2417585"/>
            <a:chOff x="3422496" y="2042874"/>
            <a:chExt cx="2548039" cy="2417585"/>
          </a:xfrm>
        </p:grpSpPr>
        <p:grpSp>
          <p:nvGrpSpPr>
            <p:cNvPr id="7226" name="Group 7225">
              <a:extLst>
                <a:ext uri="{FF2B5EF4-FFF2-40B4-BE49-F238E27FC236}">
                  <a16:creationId xmlns:a16="http://schemas.microsoft.com/office/drawing/2014/main" id="{0F2972BC-7C1F-5188-3BA5-EF94A70C9676}"/>
                </a:ext>
              </a:extLst>
            </p:cNvPr>
            <p:cNvGrpSpPr/>
            <p:nvPr/>
          </p:nvGrpSpPr>
          <p:grpSpPr>
            <a:xfrm>
              <a:off x="3637767" y="2096222"/>
              <a:ext cx="2278260" cy="2126596"/>
              <a:chOff x="4224960" y="2639684"/>
              <a:chExt cx="2278260" cy="212659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3BD792D-C804-D433-51E8-C3F4250E2337}"/>
                  </a:ext>
                </a:extLst>
              </p:cNvPr>
              <p:cNvGrpSpPr/>
              <p:nvPr/>
            </p:nvGrpSpPr>
            <p:grpSpPr>
              <a:xfrm>
                <a:off x="4304253" y="2708880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564B080-4231-1DD8-5EB7-C1880C542A06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8" name="Rectangle 7167">
                  <a:extLst>
                    <a:ext uri="{FF2B5EF4-FFF2-40B4-BE49-F238E27FC236}">
                      <a16:creationId xmlns:a16="http://schemas.microsoft.com/office/drawing/2014/main" id="{CCA0D1D3-5DCC-F0EC-9E8D-0B05EC8D1406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9" name="Rectangle 7168">
                  <a:extLst>
                    <a:ext uri="{FF2B5EF4-FFF2-40B4-BE49-F238E27FC236}">
                      <a16:creationId xmlns:a16="http://schemas.microsoft.com/office/drawing/2014/main" id="{E26097DB-AF72-4F0C-1443-458C679A6981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1" name="Rectangle 7170">
                  <a:extLst>
                    <a:ext uri="{FF2B5EF4-FFF2-40B4-BE49-F238E27FC236}">
                      <a16:creationId xmlns:a16="http://schemas.microsoft.com/office/drawing/2014/main" id="{B4516E7A-2A72-A1D7-3913-29FFCEA6B2FD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2" name="Rectangle 7171">
                  <a:extLst>
                    <a:ext uri="{FF2B5EF4-FFF2-40B4-BE49-F238E27FC236}">
                      <a16:creationId xmlns:a16="http://schemas.microsoft.com/office/drawing/2014/main" id="{C2B01774-BE40-3A17-D6B5-A454A45DF92A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3" name="Rectangle 7172">
                  <a:extLst>
                    <a:ext uri="{FF2B5EF4-FFF2-40B4-BE49-F238E27FC236}">
                      <a16:creationId xmlns:a16="http://schemas.microsoft.com/office/drawing/2014/main" id="{7A6D3F1C-5233-EBAE-43B0-6BF57D15E04F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4" name="Rectangle 7173">
                  <a:extLst>
                    <a:ext uri="{FF2B5EF4-FFF2-40B4-BE49-F238E27FC236}">
                      <a16:creationId xmlns:a16="http://schemas.microsoft.com/office/drawing/2014/main" id="{7396FF01-6D1E-3ABB-798E-CF6C88A9DEA2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5" name="Rectangle 7174">
                  <a:extLst>
                    <a:ext uri="{FF2B5EF4-FFF2-40B4-BE49-F238E27FC236}">
                      <a16:creationId xmlns:a16="http://schemas.microsoft.com/office/drawing/2014/main" id="{D01059B7-5827-5AAA-3C30-EF6F6F3EA932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6" name="Rectangle 7175">
                  <a:extLst>
                    <a:ext uri="{FF2B5EF4-FFF2-40B4-BE49-F238E27FC236}">
                      <a16:creationId xmlns:a16="http://schemas.microsoft.com/office/drawing/2014/main" id="{68820C52-54A3-1F7B-335B-1C1B94385425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7" name="Rectangle 7176">
                  <a:extLst>
                    <a:ext uri="{FF2B5EF4-FFF2-40B4-BE49-F238E27FC236}">
                      <a16:creationId xmlns:a16="http://schemas.microsoft.com/office/drawing/2014/main" id="{1ABD1ECD-F0BF-7E74-8296-D8F038BD2531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8" name="Rectangle 7177">
                  <a:extLst>
                    <a:ext uri="{FF2B5EF4-FFF2-40B4-BE49-F238E27FC236}">
                      <a16:creationId xmlns:a16="http://schemas.microsoft.com/office/drawing/2014/main" id="{DC0A2858-3C3C-DCD9-BF99-8F9486EA6F96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9" name="Rectangle 7178">
                  <a:extLst>
                    <a:ext uri="{FF2B5EF4-FFF2-40B4-BE49-F238E27FC236}">
                      <a16:creationId xmlns:a16="http://schemas.microsoft.com/office/drawing/2014/main" id="{CE6D49D3-C585-530B-D019-1291144C70CA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0" name="Rectangle 7179">
                  <a:extLst>
                    <a:ext uri="{FF2B5EF4-FFF2-40B4-BE49-F238E27FC236}">
                      <a16:creationId xmlns:a16="http://schemas.microsoft.com/office/drawing/2014/main" id="{0C5BF648-87AD-E140-0490-F0FCE1E426CA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1" name="Rectangle 7180">
                  <a:extLst>
                    <a:ext uri="{FF2B5EF4-FFF2-40B4-BE49-F238E27FC236}">
                      <a16:creationId xmlns:a16="http://schemas.microsoft.com/office/drawing/2014/main" id="{EC70A658-DEB9-7692-91FD-56EBDC159D5B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2" name="Rectangle 7181">
                  <a:extLst>
                    <a:ext uri="{FF2B5EF4-FFF2-40B4-BE49-F238E27FC236}">
                      <a16:creationId xmlns:a16="http://schemas.microsoft.com/office/drawing/2014/main" id="{5E2730D1-F429-19F9-AD14-D83719512A46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3" name="Rectangle 7182">
                  <a:extLst>
                    <a:ext uri="{FF2B5EF4-FFF2-40B4-BE49-F238E27FC236}">
                      <a16:creationId xmlns:a16="http://schemas.microsoft.com/office/drawing/2014/main" id="{E7B3C457-D574-A498-CE5A-B8D728D16FC2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18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B816CA61-6F94-3FB5-648E-BFBE34D86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352582C-B3C5-2B6C-1F72-7D9A398F3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36396C8-2DAA-717F-6E12-767B38A6A9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7A9ED54-F616-935B-A742-F6E0F7621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A8ED8FB-82D4-FF0F-2394-F656F83EA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288815E-F9C6-48DF-D423-F5B67D0FF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F518F05-BF64-8356-8E19-304467F55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BAE23C6-A978-564F-84DF-3EF5FDF171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50A626F5-9002-F5A1-43B4-9648705BF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3BE65902-2D58-DD9B-E166-84775225C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1AB37DE2-BABC-5FBC-A169-8E1D0DB65F2A}"/>
                  </a:ext>
                </a:extLst>
              </p:cNvPr>
              <p:cNvSpPr/>
              <p:nvPr/>
            </p:nvSpPr>
            <p:spPr>
              <a:xfrm>
                <a:off x="5912657" y="2647218"/>
                <a:ext cx="590563" cy="1068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1D510716-75AA-8A25-EB14-0596B7C50FF8}"/>
                  </a:ext>
                </a:extLst>
              </p:cNvPr>
              <p:cNvSpPr/>
              <p:nvPr/>
            </p:nvSpPr>
            <p:spPr>
              <a:xfrm>
                <a:off x="4224960" y="2639684"/>
                <a:ext cx="59056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7229" name="Multiply 46">
              <a:extLst>
                <a:ext uri="{FF2B5EF4-FFF2-40B4-BE49-F238E27FC236}">
                  <a16:creationId xmlns:a16="http://schemas.microsoft.com/office/drawing/2014/main" id="{A2D37EF7-6744-AEC0-B572-230600A5C11A}"/>
                </a:ext>
              </a:extLst>
            </p:cNvPr>
            <p:cNvSpPr/>
            <p:nvPr/>
          </p:nvSpPr>
          <p:spPr>
            <a:xfrm>
              <a:off x="3422496" y="314199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1" name="Rectangle 7230">
              <a:extLst>
                <a:ext uri="{FF2B5EF4-FFF2-40B4-BE49-F238E27FC236}">
                  <a16:creationId xmlns:a16="http://schemas.microsoft.com/office/drawing/2014/main" id="{9AE395E5-F54E-6B19-1EAE-4EC4208D60C7}"/>
                </a:ext>
              </a:extLst>
            </p:cNvPr>
            <p:cNvSpPr/>
            <p:nvPr/>
          </p:nvSpPr>
          <p:spPr>
            <a:xfrm>
              <a:off x="3554297" y="2042874"/>
              <a:ext cx="2416238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233" name="Group 7232">
            <a:extLst>
              <a:ext uri="{FF2B5EF4-FFF2-40B4-BE49-F238E27FC236}">
                <a16:creationId xmlns:a16="http://schemas.microsoft.com/office/drawing/2014/main" id="{338F07D5-DE53-E77F-576E-4AD80C234DA3}"/>
              </a:ext>
            </a:extLst>
          </p:cNvPr>
          <p:cNvGrpSpPr/>
          <p:nvPr/>
        </p:nvGrpSpPr>
        <p:grpSpPr>
          <a:xfrm>
            <a:off x="6549742" y="2125622"/>
            <a:ext cx="2309673" cy="2260540"/>
            <a:chOff x="6549742" y="2022107"/>
            <a:chExt cx="2309673" cy="2260540"/>
          </a:xfrm>
        </p:grpSpPr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B4AF2D08-D7C9-A72C-0D3A-A8E67371CF70}"/>
                </a:ext>
              </a:extLst>
            </p:cNvPr>
            <p:cNvGrpSpPr/>
            <p:nvPr/>
          </p:nvGrpSpPr>
          <p:grpSpPr>
            <a:xfrm>
              <a:off x="6595220" y="2096222"/>
              <a:ext cx="2198736" cy="2143209"/>
              <a:chOff x="6595220" y="2639684"/>
              <a:chExt cx="2198736" cy="2143209"/>
            </a:xfrm>
          </p:grpSpPr>
          <p:grpSp>
            <p:nvGrpSpPr>
              <p:cNvPr id="7194" name="Group 7193">
                <a:extLst>
                  <a:ext uri="{FF2B5EF4-FFF2-40B4-BE49-F238E27FC236}">
                    <a16:creationId xmlns:a16="http://schemas.microsoft.com/office/drawing/2014/main" id="{15E0A9D9-A11D-149B-815B-844B2B5017AD}"/>
                  </a:ext>
                </a:extLst>
              </p:cNvPr>
              <p:cNvGrpSpPr/>
              <p:nvPr/>
            </p:nvGrpSpPr>
            <p:grpSpPr>
              <a:xfrm>
                <a:off x="6660356" y="2725493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7195" name="Rectangle 7194">
                  <a:extLst>
                    <a:ext uri="{FF2B5EF4-FFF2-40B4-BE49-F238E27FC236}">
                      <a16:creationId xmlns:a16="http://schemas.microsoft.com/office/drawing/2014/main" id="{DAA387F9-2ACB-38CE-4EE5-9154A01AC607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6" name="Rectangle 7195">
                  <a:extLst>
                    <a:ext uri="{FF2B5EF4-FFF2-40B4-BE49-F238E27FC236}">
                      <a16:creationId xmlns:a16="http://schemas.microsoft.com/office/drawing/2014/main" id="{6232A277-CF8D-3323-2068-286AC7222C5A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7" name="Rectangle 7196">
                  <a:extLst>
                    <a:ext uri="{FF2B5EF4-FFF2-40B4-BE49-F238E27FC236}">
                      <a16:creationId xmlns:a16="http://schemas.microsoft.com/office/drawing/2014/main" id="{E53B5D68-BDC8-41CC-90EF-CB4E113AC633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8" name="Rectangle 7197">
                  <a:extLst>
                    <a:ext uri="{FF2B5EF4-FFF2-40B4-BE49-F238E27FC236}">
                      <a16:creationId xmlns:a16="http://schemas.microsoft.com/office/drawing/2014/main" id="{16220EB3-4011-76F2-CBA0-058C11F5E2FF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9" name="Rectangle 7198">
                  <a:extLst>
                    <a:ext uri="{FF2B5EF4-FFF2-40B4-BE49-F238E27FC236}">
                      <a16:creationId xmlns:a16="http://schemas.microsoft.com/office/drawing/2014/main" id="{774250DA-B966-8865-9824-7EBD59AB6B34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0" name="Rectangle 7199">
                  <a:extLst>
                    <a:ext uri="{FF2B5EF4-FFF2-40B4-BE49-F238E27FC236}">
                      <a16:creationId xmlns:a16="http://schemas.microsoft.com/office/drawing/2014/main" id="{76E32A67-DA3C-5B8C-7A92-3E183F24A2BA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1" name="Rectangle 7200">
                  <a:extLst>
                    <a:ext uri="{FF2B5EF4-FFF2-40B4-BE49-F238E27FC236}">
                      <a16:creationId xmlns:a16="http://schemas.microsoft.com/office/drawing/2014/main" id="{E8C7C091-66DB-8D58-85C3-6E9AEA3549AE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2" name="Rectangle 7201">
                  <a:extLst>
                    <a:ext uri="{FF2B5EF4-FFF2-40B4-BE49-F238E27FC236}">
                      <a16:creationId xmlns:a16="http://schemas.microsoft.com/office/drawing/2014/main" id="{9E422532-B52B-8859-EF5A-D4B1C8E5AF80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3" name="Rectangle 7202">
                  <a:extLst>
                    <a:ext uri="{FF2B5EF4-FFF2-40B4-BE49-F238E27FC236}">
                      <a16:creationId xmlns:a16="http://schemas.microsoft.com/office/drawing/2014/main" id="{54B38C8F-BE5F-05C6-3D1A-4DB3EBF301DD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4" name="Rectangle 7203">
                  <a:extLst>
                    <a:ext uri="{FF2B5EF4-FFF2-40B4-BE49-F238E27FC236}">
                      <a16:creationId xmlns:a16="http://schemas.microsoft.com/office/drawing/2014/main" id="{0D2178E4-7B01-6389-64F5-5DE0F2C71C64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5" name="Rectangle 7204">
                  <a:extLst>
                    <a:ext uri="{FF2B5EF4-FFF2-40B4-BE49-F238E27FC236}">
                      <a16:creationId xmlns:a16="http://schemas.microsoft.com/office/drawing/2014/main" id="{F845B06C-9CA1-D816-1454-2C930C42E65D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6" name="Rectangle 7205">
                  <a:extLst>
                    <a:ext uri="{FF2B5EF4-FFF2-40B4-BE49-F238E27FC236}">
                      <a16:creationId xmlns:a16="http://schemas.microsoft.com/office/drawing/2014/main" id="{FD963802-27C2-077B-C9BF-F2AB7E90EBEE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7" name="Rectangle 7206">
                  <a:extLst>
                    <a:ext uri="{FF2B5EF4-FFF2-40B4-BE49-F238E27FC236}">
                      <a16:creationId xmlns:a16="http://schemas.microsoft.com/office/drawing/2014/main" id="{9078ADE8-E807-9AE5-8AEF-5CBD326EF5B5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8" name="Rectangle 7207">
                  <a:extLst>
                    <a:ext uri="{FF2B5EF4-FFF2-40B4-BE49-F238E27FC236}">
                      <a16:creationId xmlns:a16="http://schemas.microsoft.com/office/drawing/2014/main" id="{5558ADAE-141A-F6AB-4E1C-5D3E2E3EE209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9" name="Rectangle 7208">
                  <a:extLst>
                    <a:ext uri="{FF2B5EF4-FFF2-40B4-BE49-F238E27FC236}">
                      <a16:creationId xmlns:a16="http://schemas.microsoft.com/office/drawing/2014/main" id="{338E0B77-21E2-87CB-A28F-15548CF2426E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10" name="Rectangle 7209">
                  <a:extLst>
                    <a:ext uri="{FF2B5EF4-FFF2-40B4-BE49-F238E27FC236}">
                      <a16:creationId xmlns:a16="http://schemas.microsoft.com/office/drawing/2014/main" id="{9A623257-0EC3-15FD-B34B-7BC69BB348E7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21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F6AB7080-5643-4424-71FE-5DFFBF68A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402926-4C36-D41D-840E-361B8937A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E3E4E4D-EBB2-604B-5732-B5A34B0D9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0514BA4C-6149-2801-1E8F-5A9D649DA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C16AE1C-D526-E447-168C-FF972EA8C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CADBD97-3B49-BA81-E913-5102B00ADF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9E50E0B2-69B3-2182-380E-6BA1AD4954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C308921E-9A87-AEAE-8EFE-3E59088AEB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51E65A-4C9C-B107-61CD-41B572B3C2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2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ED2CB1BF-A5E9-A0E4-1022-A05390ED1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A19044E4-E6EA-6791-777C-14C656EDDBFA}"/>
                  </a:ext>
                </a:extLst>
              </p:cNvPr>
              <p:cNvSpPr/>
              <p:nvPr/>
            </p:nvSpPr>
            <p:spPr>
              <a:xfrm>
                <a:off x="6595220" y="2639684"/>
                <a:ext cx="114581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7227" name="Picture 2" descr="http://www.clker.com/cliparts/2/k/n/l/C/Q/transparent-green-checkmark-md.png">
              <a:extLst>
                <a:ext uri="{FF2B5EF4-FFF2-40B4-BE49-F238E27FC236}">
                  <a16:creationId xmlns:a16="http://schemas.microsoft.com/office/drawing/2014/main" id="{4E397B5E-83E4-08EC-3168-A4CD766E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220" y="3382852"/>
              <a:ext cx="822182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2" name="Rectangle 7231">
              <a:extLst>
                <a:ext uri="{FF2B5EF4-FFF2-40B4-BE49-F238E27FC236}">
                  <a16:creationId xmlns:a16="http://schemas.microsoft.com/office/drawing/2014/main" id="{A179DC8D-7652-753F-FCE0-D487557F0C13}"/>
                </a:ext>
              </a:extLst>
            </p:cNvPr>
            <p:cNvSpPr/>
            <p:nvPr/>
          </p:nvSpPr>
          <p:spPr>
            <a:xfrm>
              <a:off x="6549742" y="2022107"/>
              <a:ext cx="2309673" cy="22605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235" name="Group 7234">
            <a:extLst>
              <a:ext uri="{FF2B5EF4-FFF2-40B4-BE49-F238E27FC236}">
                <a16:creationId xmlns:a16="http://schemas.microsoft.com/office/drawing/2014/main" id="{AEE05DF7-1545-ADA6-1705-DEDD641AA3E2}"/>
              </a:ext>
            </a:extLst>
          </p:cNvPr>
          <p:cNvGrpSpPr/>
          <p:nvPr/>
        </p:nvGrpSpPr>
        <p:grpSpPr>
          <a:xfrm>
            <a:off x="86760" y="2146389"/>
            <a:ext cx="2680113" cy="2474825"/>
            <a:chOff x="86760" y="2042874"/>
            <a:chExt cx="2680113" cy="24748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CB7FD5-0137-F539-28C2-A23806B5DDC9}"/>
                </a:ext>
              </a:extLst>
            </p:cNvPr>
            <p:cNvGrpSpPr/>
            <p:nvPr/>
          </p:nvGrpSpPr>
          <p:grpSpPr>
            <a:xfrm>
              <a:off x="567421" y="2132434"/>
              <a:ext cx="2133600" cy="2057400"/>
              <a:chOff x="745510" y="2731649"/>
              <a:chExt cx="2133600" cy="20574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329D1F5-55AB-B7C5-37C9-40B87A1B3B73}"/>
                  </a:ext>
                </a:extLst>
              </p:cNvPr>
              <p:cNvSpPr/>
              <p:nvPr/>
            </p:nvSpPr>
            <p:spPr>
              <a:xfrm>
                <a:off x="745510" y="2731649"/>
                <a:ext cx="457200" cy="457200"/>
              </a:xfrm>
              <a:prstGeom prst="rect">
                <a:avLst/>
              </a:prstGeom>
              <a:solidFill>
                <a:srgbClr val="BCD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527640-6BD1-7F80-CA0B-0A43F11D4DFA}"/>
                  </a:ext>
                </a:extLst>
              </p:cNvPr>
              <p:cNvSpPr/>
              <p:nvPr/>
            </p:nvSpPr>
            <p:spPr>
              <a:xfrm>
                <a:off x="1304310" y="2731649"/>
                <a:ext cx="457200" cy="457200"/>
              </a:xfrm>
              <a:prstGeom prst="rect">
                <a:avLst/>
              </a:prstGeom>
              <a:solidFill>
                <a:srgbClr val="86D54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11EBEB-8785-DBF7-0A97-C6D8683BC7E8}"/>
                  </a:ext>
                </a:extLst>
              </p:cNvPr>
              <p:cNvSpPr/>
              <p:nvPr/>
            </p:nvSpPr>
            <p:spPr>
              <a:xfrm>
                <a:off x="1863110" y="2731649"/>
                <a:ext cx="457200" cy="457200"/>
              </a:xfrm>
              <a:prstGeom prst="rect">
                <a:avLst/>
              </a:prstGeom>
              <a:solidFill>
                <a:srgbClr val="22A28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B182C9-F452-2CFD-C5E3-19DF3514F49A}"/>
                  </a:ext>
                </a:extLst>
              </p:cNvPr>
              <p:cNvSpPr/>
              <p:nvPr/>
            </p:nvSpPr>
            <p:spPr>
              <a:xfrm>
                <a:off x="2421910" y="27316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DA30CC-F4CA-7ED5-6491-42E08B03B43A}"/>
                  </a:ext>
                </a:extLst>
              </p:cNvPr>
              <p:cNvSpPr/>
              <p:nvPr/>
            </p:nvSpPr>
            <p:spPr>
              <a:xfrm>
                <a:off x="745510" y="3265049"/>
                <a:ext cx="457200" cy="457200"/>
              </a:xfrm>
              <a:prstGeom prst="rect">
                <a:avLst/>
              </a:prstGeom>
              <a:solidFill>
                <a:srgbClr val="7AD2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F96D62-BCB0-6E5A-F16B-EB0D68F9EBC7}"/>
                  </a:ext>
                </a:extLst>
              </p:cNvPr>
              <p:cNvSpPr/>
              <p:nvPr/>
            </p:nvSpPr>
            <p:spPr>
              <a:xfrm>
                <a:off x="1304310" y="3265049"/>
                <a:ext cx="457200" cy="457200"/>
              </a:xfrm>
              <a:prstGeom prst="rect">
                <a:avLst/>
              </a:prstGeom>
              <a:solidFill>
                <a:srgbClr val="C4E02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D0CC6E-13E3-BD31-E728-8B8F0BD38AE0}"/>
                  </a:ext>
                </a:extLst>
              </p:cNvPr>
              <p:cNvSpPr/>
              <p:nvPr/>
            </p:nvSpPr>
            <p:spPr>
              <a:xfrm>
                <a:off x="1863110" y="3265049"/>
                <a:ext cx="457200" cy="457200"/>
              </a:xfrm>
              <a:prstGeom prst="rect">
                <a:avLst/>
              </a:prstGeom>
              <a:solidFill>
                <a:srgbClr val="27AD8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3E2882-C545-BF05-B1EE-4D17F367BFAE}"/>
                  </a:ext>
                </a:extLst>
              </p:cNvPr>
              <p:cNvSpPr/>
              <p:nvPr/>
            </p:nvSpPr>
            <p:spPr>
              <a:xfrm>
                <a:off x="2421910" y="32650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6253FF-D83C-6CF5-DCF8-0D6F5517D7C6}"/>
                  </a:ext>
                </a:extLst>
              </p:cNvPr>
              <p:cNvSpPr/>
              <p:nvPr/>
            </p:nvSpPr>
            <p:spPr>
              <a:xfrm>
                <a:off x="745510" y="3798449"/>
                <a:ext cx="457200" cy="457200"/>
              </a:xfrm>
              <a:prstGeom prst="rect">
                <a:avLst/>
              </a:prstGeom>
              <a:solidFill>
                <a:srgbClr val="355D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8F43ED-92CB-865A-5548-C7C7AE492CBB}"/>
                  </a:ext>
                </a:extLst>
              </p:cNvPr>
              <p:cNvSpPr/>
              <p:nvPr/>
            </p:nvSpPr>
            <p:spPr>
              <a:xfrm>
                <a:off x="1304310" y="3798449"/>
                <a:ext cx="457200" cy="457200"/>
              </a:xfrm>
              <a:prstGeom prst="rect">
                <a:avLst/>
              </a:prstGeom>
              <a:solidFill>
                <a:srgbClr val="335F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4A051F-1F89-656B-70EC-15E8F15BF23F}"/>
                  </a:ext>
                </a:extLst>
              </p:cNvPr>
              <p:cNvSpPr/>
              <p:nvPr/>
            </p:nvSpPr>
            <p:spPr>
              <a:xfrm>
                <a:off x="1863110" y="3798449"/>
                <a:ext cx="457200" cy="457200"/>
              </a:xfrm>
              <a:prstGeom prst="rect">
                <a:avLst/>
              </a:prstGeom>
              <a:solidFill>
                <a:srgbClr val="433C8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242AF4-EB7F-1D3B-C086-65A0EB122556}"/>
                  </a:ext>
                </a:extLst>
              </p:cNvPr>
              <p:cNvSpPr/>
              <p:nvPr/>
            </p:nvSpPr>
            <p:spPr>
              <a:xfrm>
                <a:off x="2421910" y="3798449"/>
                <a:ext cx="457200" cy="457200"/>
              </a:xfrm>
              <a:prstGeom prst="rect">
                <a:avLst/>
              </a:prstGeom>
              <a:solidFill>
                <a:srgbClr val="4140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E71E37-4F15-60B6-E687-B5D85A687572}"/>
                  </a:ext>
                </a:extLst>
              </p:cNvPr>
              <p:cNvSpPr/>
              <p:nvPr/>
            </p:nvSpPr>
            <p:spPr>
              <a:xfrm>
                <a:off x="745510" y="4331849"/>
                <a:ext cx="457200" cy="457200"/>
              </a:xfrm>
              <a:prstGeom prst="rect">
                <a:avLst/>
              </a:prstGeom>
              <a:solidFill>
                <a:srgbClr val="3D4D8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0E9FFC-6F64-637E-F26B-302F208AB798}"/>
                  </a:ext>
                </a:extLst>
              </p:cNvPr>
              <p:cNvSpPr/>
              <p:nvPr/>
            </p:nvSpPr>
            <p:spPr>
              <a:xfrm>
                <a:off x="1304310" y="4331849"/>
                <a:ext cx="457200" cy="457200"/>
              </a:xfrm>
              <a:prstGeom prst="rect">
                <a:avLst/>
              </a:prstGeom>
              <a:solidFill>
                <a:srgbClr val="2F698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910402-F3BC-2C42-17D2-66C6CC038DDA}"/>
                  </a:ext>
                </a:extLst>
              </p:cNvPr>
              <p:cNvSpPr/>
              <p:nvPr/>
            </p:nvSpPr>
            <p:spPr>
              <a:xfrm>
                <a:off x="1863110" y="4331849"/>
                <a:ext cx="457200" cy="457200"/>
              </a:xfrm>
              <a:prstGeom prst="rect">
                <a:avLst/>
              </a:prstGeom>
              <a:solidFill>
                <a:srgbClr val="4712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7647EBA-EB09-B40D-5D76-944E7F0350CB}"/>
                  </a:ext>
                </a:extLst>
              </p:cNvPr>
              <p:cNvSpPr/>
              <p:nvPr/>
            </p:nvSpPr>
            <p:spPr>
              <a:xfrm>
                <a:off x="2421910" y="4331849"/>
                <a:ext cx="457200" cy="457200"/>
              </a:xfrm>
              <a:prstGeom prst="rect">
                <a:avLst/>
              </a:prstGeom>
              <a:solidFill>
                <a:srgbClr val="48247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18431C0F-61D2-D5BA-FAB7-1D258ADAF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144" y="27789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D973F90-2980-F3B3-7A20-1289E188C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40" y="3325680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37144249-CDFE-7004-1CE7-A73302881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9944" y="27755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08B2B552-B0C6-6C1C-67E2-D5E80A269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179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BED858E-563D-36E4-2AA9-975B52BF4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43774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D935A806-CC01-EFF8-462D-4B9480DAE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3888822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E0E39F3E-4A8F-004F-E231-569C7B957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4361484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649439A-15C3-518E-B460-00202123B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8440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3DDC8BA-110D-A02C-5A43-4A5D22059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5637" y="2822917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B2EC2FFB-7552-E08F-C93A-223DA388B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24" name="Rectangle 7223">
              <a:extLst>
                <a:ext uri="{FF2B5EF4-FFF2-40B4-BE49-F238E27FC236}">
                  <a16:creationId xmlns:a16="http://schemas.microsoft.com/office/drawing/2014/main" id="{D3EDC7AA-5F85-385C-DFFE-51D7987E7EF9}"/>
                </a:ext>
              </a:extLst>
            </p:cNvPr>
            <p:cNvSpPr/>
            <p:nvPr/>
          </p:nvSpPr>
          <p:spPr>
            <a:xfrm>
              <a:off x="1598869" y="3162760"/>
              <a:ext cx="1083981" cy="10401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30" name="Rectangle 7229">
              <a:extLst>
                <a:ext uri="{FF2B5EF4-FFF2-40B4-BE49-F238E27FC236}">
                  <a16:creationId xmlns:a16="http://schemas.microsoft.com/office/drawing/2014/main" id="{D567CE0B-B67D-C319-2787-E981B805D545}"/>
                </a:ext>
              </a:extLst>
            </p:cNvPr>
            <p:cNvSpPr/>
            <p:nvPr/>
          </p:nvSpPr>
          <p:spPr>
            <a:xfrm>
              <a:off x="457200" y="2042874"/>
              <a:ext cx="2309673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28" name="Multiply 46">
              <a:extLst>
                <a:ext uri="{FF2B5EF4-FFF2-40B4-BE49-F238E27FC236}">
                  <a16:creationId xmlns:a16="http://schemas.microsoft.com/office/drawing/2014/main" id="{02D39148-9D25-0F81-ACA5-1809D479BF9D}"/>
                </a:ext>
              </a:extLst>
            </p:cNvPr>
            <p:cNvSpPr/>
            <p:nvPr/>
          </p:nvSpPr>
          <p:spPr>
            <a:xfrm>
              <a:off x="86760" y="319923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D5E055D-3333-636A-6C1F-A94CDC90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E4F29F-D01B-0FA5-865C-FE23E274E1F3}"/>
              </a:ext>
            </a:extLst>
          </p:cNvPr>
          <p:cNvSpPr txBox="1">
            <a:spLocks/>
          </p:cNvSpPr>
          <p:nvPr/>
        </p:nvSpPr>
        <p:spPr>
          <a:xfrm>
            <a:off x="325289" y="35971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Rules of thumb for connectivity</a:t>
            </a:r>
          </a:p>
        </p:txBody>
      </p:sp>
    </p:spTree>
    <p:extLst>
      <p:ext uri="{BB962C8B-B14F-4D97-AF65-F5344CB8AC3E}">
        <p14:creationId xmlns:p14="http://schemas.microsoft.com/office/powerpoint/2010/main" val="3310639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Washington State, USA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261 bird species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Land acquisition costs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Existing protected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Multiple land-uses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0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Different connectivity approaches produce different prioritizations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Different connectivity approaches can yield similar prioritizations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642FE876-B11B-651E-8500-2E4B27AEE9F1}"/>
              </a:ext>
            </a:extLst>
          </p:cNvPr>
          <p:cNvSpPr/>
          <p:nvPr/>
        </p:nvSpPr>
        <p:spPr>
          <a:xfrm>
            <a:off x="91601" y="4761568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724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Spatial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849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4B7B3-97F8-13F3-5DF0-7FA51A700CF4}"/>
              </a:ext>
            </a:extLst>
          </p:cNvPr>
          <p:cNvGrpSpPr/>
          <p:nvPr/>
        </p:nvGrpSpPr>
        <p:grpSpPr>
          <a:xfrm>
            <a:off x="2140760" y="558550"/>
            <a:ext cx="4862481" cy="3715739"/>
            <a:chOff x="418105" y="714884"/>
            <a:chExt cx="4862481" cy="3715739"/>
          </a:xfrm>
        </p:grpSpPr>
        <p:pic>
          <p:nvPicPr>
            <p:cNvPr id="3" name="Picture 2" descr="A black background with green text&#10;&#10;Description automatically generated">
              <a:extLst>
                <a:ext uri="{FF2B5EF4-FFF2-40B4-BE49-F238E27FC236}">
                  <a16:creationId xmlns:a16="http://schemas.microsoft.com/office/drawing/2014/main" id="{2434A54E-B964-961D-FDF4-7E1C2907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r="24494"/>
            <a:stretch/>
          </p:blipFill>
          <p:spPr>
            <a:xfrm>
              <a:off x="418105" y="714884"/>
              <a:ext cx="4862481" cy="657782"/>
            </a:xfrm>
            <a:prstGeom prst="rect">
              <a:avLst/>
            </a:prstGeom>
          </p:spPr>
        </p:pic>
        <p:pic>
          <p:nvPicPr>
            <p:cNvPr id="5" name="Picture 4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652D2913-5226-37B9-303E-070819B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1" r="24494" b="17879"/>
            <a:stretch/>
          </p:blipFill>
          <p:spPr>
            <a:xfrm>
              <a:off x="418105" y="1358601"/>
              <a:ext cx="4862481" cy="3072022"/>
            </a:xfrm>
            <a:prstGeom prst="rect">
              <a:avLst/>
            </a:prstGeom>
          </p:spPr>
        </p:pic>
      </p:grp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BC107BB0-4351-72FF-0A31-ED739240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4" y="1453949"/>
            <a:ext cx="1970228" cy="1541506"/>
          </a:xfrm>
          <a:prstGeom prst="rect">
            <a:avLst/>
          </a:prstGeom>
        </p:spPr>
      </p:pic>
      <p:pic>
        <p:nvPicPr>
          <p:cNvPr id="12" name="Picture 11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02375313-D2EA-5D75-871E-1EB4A4E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0" y="3210274"/>
            <a:ext cx="1970228" cy="1541506"/>
          </a:xfrm>
          <a:prstGeom prst="rect">
            <a:avLst/>
          </a:prstGeom>
        </p:spPr>
      </p:pic>
      <p:pic>
        <p:nvPicPr>
          <p:cNvPr id="16" name="Picture 15" descr="A map of washington state&#10;&#10;Description automatically generated">
            <a:extLst>
              <a:ext uri="{FF2B5EF4-FFF2-40B4-BE49-F238E27FC236}">
                <a16:creationId xmlns:a16="http://schemas.microsoft.com/office/drawing/2014/main" id="{756CC573-E919-A09B-13BF-412EC06E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844947"/>
            <a:ext cx="1970228" cy="1541506"/>
          </a:xfrm>
          <a:prstGeom prst="rect">
            <a:avLst/>
          </a:prstGeom>
        </p:spPr>
      </p:pic>
      <p:pic>
        <p:nvPicPr>
          <p:cNvPr id="20" name="Picture 19" descr="A map of washington with a green and blue gradient&#10;&#10;Description automatically generated">
            <a:extLst>
              <a:ext uri="{FF2B5EF4-FFF2-40B4-BE49-F238E27FC236}">
                <a16:creationId xmlns:a16="http://schemas.microsoft.com/office/drawing/2014/main" id="{E583B6BB-C5AE-CD5B-9E68-CA254EAE2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3511708"/>
            <a:ext cx="1970228" cy="1541506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95193D7D-67F4-590B-56FE-2F05EC944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78186"/>
            <a:ext cx="1970228" cy="15415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7AE81-CB56-F7DE-688A-C6B104601865}"/>
              </a:ext>
            </a:extLst>
          </p:cNvPr>
          <p:cNvCxnSpPr>
            <a:cxnSpLocks/>
          </p:cNvCxnSpPr>
          <p:nvPr/>
        </p:nvCxnSpPr>
        <p:spPr>
          <a:xfrm>
            <a:off x="1934401" y="1329267"/>
            <a:ext cx="298838" cy="3109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57CFF-18D9-9003-816C-A252ECA29E6D}"/>
              </a:ext>
            </a:extLst>
          </p:cNvPr>
          <p:cNvCxnSpPr/>
          <p:nvPr/>
        </p:nvCxnSpPr>
        <p:spPr>
          <a:xfrm>
            <a:off x="1877693" y="4682067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CA1D28-FC06-E9A6-0716-DF4787B68ACB}"/>
              </a:ext>
            </a:extLst>
          </p:cNvPr>
          <p:cNvCxnSpPr/>
          <p:nvPr/>
        </p:nvCxnSpPr>
        <p:spPr>
          <a:xfrm>
            <a:off x="1877693" y="2032000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503D60-53E3-3187-4700-D1AD64CFBF8D}"/>
              </a:ext>
            </a:extLst>
          </p:cNvPr>
          <p:cNvCxnSpPr/>
          <p:nvPr/>
        </p:nvCxnSpPr>
        <p:spPr>
          <a:xfrm flipV="1">
            <a:off x="2084052" y="2020186"/>
            <a:ext cx="0" cy="2661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546EE-140F-B86F-2051-EA535BBE1211}"/>
              </a:ext>
            </a:extLst>
          </p:cNvPr>
          <p:cNvCxnSpPr/>
          <p:nvPr/>
        </p:nvCxnSpPr>
        <p:spPr>
          <a:xfrm>
            <a:off x="2084056" y="2693583"/>
            <a:ext cx="14878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0B81A-B92B-C443-9482-9E8E95AE0973}"/>
              </a:ext>
            </a:extLst>
          </p:cNvPr>
          <p:cNvCxnSpPr>
            <a:cxnSpLocks/>
          </p:cNvCxnSpPr>
          <p:nvPr/>
        </p:nvCxnSpPr>
        <p:spPr>
          <a:xfrm flipH="1">
            <a:off x="5709683" y="3910092"/>
            <a:ext cx="1499916" cy="2188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FF730-9FF6-1C76-15C7-EDFE894F5DB7}"/>
              </a:ext>
            </a:extLst>
          </p:cNvPr>
          <p:cNvCxnSpPr>
            <a:cxnSpLocks/>
          </p:cNvCxnSpPr>
          <p:nvPr/>
        </p:nvCxnSpPr>
        <p:spPr>
          <a:xfrm flipH="1">
            <a:off x="5217042" y="2693583"/>
            <a:ext cx="1992557" cy="16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stomShape 22">
            <a:extLst>
              <a:ext uri="{FF2B5EF4-FFF2-40B4-BE49-F238E27FC236}">
                <a16:creationId xmlns:a16="http://schemas.microsoft.com/office/drawing/2014/main" id="{7106B2EA-9C15-E2AC-2565-9439B79D3F26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CBED1770-4F6A-BF53-9F7A-82F349A4A6A0}"/>
              </a:ext>
            </a:extLst>
          </p:cNvPr>
          <p:cNvSpPr/>
          <p:nvPr/>
        </p:nvSpPr>
        <p:spPr>
          <a:xfrm>
            <a:off x="1736820" y="-10838"/>
            <a:ext cx="5670360" cy="413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821685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B76D12-5139-3E89-4EC3-4E5A154F517F}"/>
              </a:ext>
            </a:extLst>
          </p:cNvPr>
          <p:cNvGrpSpPr/>
          <p:nvPr/>
        </p:nvGrpSpPr>
        <p:grpSpPr>
          <a:xfrm>
            <a:off x="805557" y="-1"/>
            <a:ext cx="7532886" cy="5066207"/>
            <a:chOff x="597477" y="0"/>
            <a:chExt cx="7015435" cy="4718198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88D802-3FFE-65E4-36E3-D14C98C25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5" b="31507"/>
            <a:stretch/>
          </p:blipFill>
          <p:spPr>
            <a:xfrm>
              <a:off x="597477" y="0"/>
              <a:ext cx="7015435" cy="3522921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8E411F-EC5E-5C57-46DA-E1291BBF9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61" r="11745"/>
            <a:stretch/>
          </p:blipFill>
          <p:spPr>
            <a:xfrm>
              <a:off x="597477" y="3522921"/>
              <a:ext cx="7015435" cy="1195277"/>
            </a:xfrm>
            <a:prstGeom prst="rect">
              <a:avLst/>
            </a:prstGeom>
          </p:spPr>
        </p:pic>
      </p:grpSp>
      <p:sp>
        <p:nvSpPr>
          <p:cNvPr id="2" name="CustomShape 22">
            <a:extLst>
              <a:ext uri="{FF2B5EF4-FFF2-40B4-BE49-F238E27FC236}">
                <a16:creationId xmlns:a16="http://schemas.microsoft.com/office/drawing/2014/main" id="{3FCF2041-8627-20A9-F77C-36A8B9B5D1DB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78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900BA261-C6C7-F44F-FB91-4496A38B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4167"/>
          <a:stretch/>
        </p:blipFill>
        <p:spPr>
          <a:xfrm>
            <a:off x="93130" y="1276012"/>
            <a:ext cx="6934200" cy="368204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1BF392-53D5-3C62-97DF-3952AD3DD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24167"/>
          <a:stretch/>
        </p:blipFill>
        <p:spPr>
          <a:xfrm>
            <a:off x="93130" y="93131"/>
            <a:ext cx="6934200" cy="1182881"/>
          </a:xfrm>
          <a:prstGeom prst="rect">
            <a:avLst/>
          </a:prstGeom>
        </p:spPr>
      </p:pic>
      <p:pic>
        <p:nvPicPr>
          <p:cNvPr id="7" name="Picture 6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2C312261-F3D8-FE46-3E79-361AF03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8" y="109244"/>
            <a:ext cx="1918712" cy="15012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29F52C58-7FEA-2290-4BC0-98DA00D6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2" y="3242731"/>
            <a:ext cx="1918525" cy="1501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830ED-30EF-8C70-C93A-326E6C1951CF}"/>
              </a:ext>
            </a:extLst>
          </p:cNvPr>
          <p:cNvCxnSpPr>
            <a:cxnSpLocks/>
          </p:cNvCxnSpPr>
          <p:nvPr/>
        </p:nvCxnSpPr>
        <p:spPr>
          <a:xfrm flipH="1">
            <a:off x="6055996" y="4309533"/>
            <a:ext cx="1072022" cy="3640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5FCAE-4C6B-0DB2-FC84-C6C291F5F688}"/>
              </a:ext>
            </a:extLst>
          </p:cNvPr>
          <p:cNvCxnSpPr>
            <a:cxnSpLocks/>
          </p:cNvCxnSpPr>
          <p:nvPr/>
        </p:nvCxnSpPr>
        <p:spPr>
          <a:xfrm flipH="1" flipV="1">
            <a:off x="6519333" y="1066800"/>
            <a:ext cx="864765" cy="2963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stomShape 22">
            <a:extLst>
              <a:ext uri="{FF2B5EF4-FFF2-40B4-BE49-F238E27FC236}">
                <a16:creationId xmlns:a16="http://schemas.microsoft.com/office/drawing/2014/main" id="{9D46C927-7D74-F02E-8F48-D300A1C04F71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03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9">
            <a:extLst>
              <a:ext uri="{FF2B5EF4-FFF2-40B4-BE49-F238E27FC236}">
                <a16:creationId xmlns:a16="http://schemas.microsoft.com/office/drawing/2014/main" id="{EE933B82-601E-AB75-E9C9-DEF6B1974DD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719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6811</TotalTime>
  <Words>1578</Words>
  <Application>Microsoft Office PowerPoint</Application>
  <PresentationFormat>On-screen Show (16:9)</PresentationFormat>
  <Paragraphs>485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Google Sans</vt:lpstr>
      <vt:lpstr>Symbol</vt:lpstr>
      <vt:lpstr>Times New Roman</vt:lpstr>
      <vt:lpstr>Wingdings</vt:lpstr>
      <vt:lpstr>Office Theme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Who uses it?</vt:lpstr>
      <vt:lpstr>Recent applications</vt:lpstr>
      <vt:lpstr>Solve problems pretty quickly!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European case study</vt:lpstr>
      <vt:lpstr>Threats</vt:lpstr>
      <vt:lpstr>Mapping suitable habitat for species</vt:lpstr>
      <vt:lpstr>Mapping consequences  of managing threats</vt:lpstr>
      <vt:lpstr>Existing protected areas</vt:lpstr>
      <vt:lpstr>Aurelio's rock lizard  (Iberolacerta aurelioi)</vt:lpstr>
      <vt:lpstr>Prioritization to manage threats</vt:lpstr>
      <vt:lpstr>Patterns in management effort</vt:lpstr>
      <vt:lpstr>Patterns in management effort</vt:lpstr>
      <vt:lpstr>Habitat restoration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Connectivity in reserve design</vt:lpstr>
      <vt:lpstr>PowerPoint Presentation</vt:lpstr>
      <vt:lpstr>But getting connectivity data is hard</vt:lpstr>
      <vt:lpstr>PowerPoint Presentation</vt:lpstr>
      <vt:lpstr>PowerPoint Presentation</vt:lpstr>
      <vt:lpstr>Rules of thumb for connectivity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Make better conservation decisions by using…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1610</cp:revision>
  <dcterms:created xsi:type="dcterms:W3CDTF">2006-08-16T00:00:00Z</dcterms:created>
  <dcterms:modified xsi:type="dcterms:W3CDTF">2024-05-17T04:51:10Z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